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994" r:id="rId1"/>
  </p:sldMasterIdLst>
  <p:notesMasterIdLst>
    <p:notesMasterId r:id="rId76"/>
  </p:notesMasterIdLst>
  <p:sldIdLst>
    <p:sldId id="364" r:id="rId2"/>
    <p:sldId id="276" r:id="rId3"/>
    <p:sldId id="415" r:id="rId4"/>
    <p:sldId id="421" r:id="rId5"/>
    <p:sldId id="416" r:id="rId6"/>
    <p:sldId id="361" r:id="rId7"/>
    <p:sldId id="417" r:id="rId8"/>
    <p:sldId id="418" r:id="rId9"/>
    <p:sldId id="419" r:id="rId10"/>
    <p:sldId id="420" r:id="rId11"/>
    <p:sldId id="359" r:id="rId12"/>
    <p:sldId id="256" r:id="rId13"/>
    <p:sldId id="354" r:id="rId14"/>
    <p:sldId id="355" r:id="rId15"/>
    <p:sldId id="356" r:id="rId16"/>
    <p:sldId id="357" r:id="rId17"/>
    <p:sldId id="399" r:id="rId18"/>
    <p:sldId id="402" r:id="rId19"/>
    <p:sldId id="410" r:id="rId20"/>
    <p:sldId id="411" r:id="rId21"/>
    <p:sldId id="413" r:id="rId22"/>
    <p:sldId id="414" r:id="rId23"/>
    <p:sldId id="352" r:id="rId24"/>
    <p:sldId id="348" r:id="rId25"/>
    <p:sldId id="309" r:id="rId26"/>
    <p:sldId id="323" r:id="rId27"/>
    <p:sldId id="324" r:id="rId28"/>
    <p:sldId id="325" r:id="rId29"/>
    <p:sldId id="326" r:id="rId30"/>
    <p:sldId id="334" r:id="rId31"/>
    <p:sldId id="360" r:id="rId32"/>
    <p:sldId id="390" r:id="rId33"/>
    <p:sldId id="391" r:id="rId34"/>
    <p:sldId id="381" r:id="rId35"/>
    <p:sldId id="327" r:id="rId36"/>
    <p:sldId id="335" r:id="rId37"/>
    <p:sldId id="405" r:id="rId38"/>
    <p:sldId id="387" r:id="rId39"/>
    <p:sldId id="384" r:id="rId40"/>
    <p:sldId id="383" r:id="rId41"/>
    <p:sldId id="374" r:id="rId42"/>
    <p:sldId id="350" r:id="rId43"/>
    <p:sldId id="328" r:id="rId44"/>
    <p:sldId id="336" r:id="rId45"/>
    <p:sldId id="388" r:id="rId46"/>
    <p:sldId id="379" r:id="rId47"/>
    <p:sldId id="380" r:id="rId48"/>
    <p:sldId id="377" r:id="rId49"/>
    <p:sldId id="329" r:id="rId50"/>
    <p:sldId id="351" r:id="rId51"/>
    <p:sldId id="337" r:id="rId52"/>
    <p:sldId id="365" r:id="rId53"/>
    <p:sldId id="362" r:id="rId54"/>
    <p:sldId id="363" r:id="rId55"/>
    <p:sldId id="393" r:id="rId56"/>
    <p:sldId id="394" r:id="rId57"/>
    <p:sldId id="330" r:id="rId58"/>
    <p:sldId id="339" r:id="rId59"/>
    <p:sldId id="340" r:id="rId60"/>
    <p:sldId id="382" r:id="rId61"/>
    <p:sldId id="409" r:id="rId62"/>
    <p:sldId id="333" r:id="rId63"/>
    <p:sldId id="342" r:id="rId64"/>
    <p:sldId id="343" r:id="rId65"/>
    <p:sldId id="344" r:id="rId66"/>
    <p:sldId id="345" r:id="rId67"/>
    <p:sldId id="367" r:id="rId68"/>
    <p:sldId id="366" r:id="rId69"/>
    <p:sldId id="372" r:id="rId70"/>
    <p:sldId id="370" r:id="rId71"/>
    <p:sldId id="371" r:id="rId72"/>
    <p:sldId id="314" r:id="rId73"/>
    <p:sldId id="315" r:id="rId74"/>
    <p:sldId id="358" r:id="rId7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9F9F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Μεσαίο στυλ 2 - Έμφαση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Φωτεινό στυλ 1 - Έμφαση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9CF1AB2-1976-4502-BF36-3FF5EA218861}" styleName="Μεσαίο στυλ 4 - Έμφαση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88" autoAdjust="0"/>
    <p:restoredTop sz="94434" autoAdjust="0"/>
  </p:normalViewPr>
  <p:slideViewPr>
    <p:cSldViewPr snapToGrid="0">
      <p:cViewPr varScale="1">
        <p:scale>
          <a:sx n="85" d="100"/>
          <a:sy n="85" d="100"/>
        </p:scale>
        <p:origin x="342" y="90"/>
      </p:cViewPr>
      <p:guideLst>
        <p:guide orient="horz" pos="2160"/>
        <p:guide pos="3840"/>
      </p:guideLst>
    </p:cSldViewPr>
  </p:slideViewPr>
  <p:outlineViewPr>
    <p:cViewPr>
      <p:scale>
        <a:sx n="33" d="100"/>
        <a:sy n="33" d="100"/>
      </p:scale>
      <p:origin x="0" y="-8016"/>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l-GR"/>
          </a:p>
        </p:txBody>
      </p:sp>
      <p:sp>
        <p:nvSpPr>
          <p:cNvPr id="3" name="Θέση ημερομηνίας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175E3A-E107-437C-A923-33A570310E93}" type="datetimeFigureOut">
              <a:rPr lang="el-GR" smtClean="0"/>
              <a:t>24/10/2025</a:t>
            </a:fld>
            <a:endParaRPr lang="el-GR"/>
          </a:p>
        </p:txBody>
      </p:sp>
      <p:sp>
        <p:nvSpPr>
          <p:cNvPr id="4" name="Θέση εικόνας διαφάνειας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l-GR"/>
          </a:p>
        </p:txBody>
      </p:sp>
      <p:sp>
        <p:nvSpPr>
          <p:cNvPr id="5" name="Θέση σημειώσεων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6" name="Θέση υποσέλιδου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l-GR"/>
          </a:p>
        </p:txBody>
      </p:sp>
      <p:sp>
        <p:nvSpPr>
          <p:cNvPr id="7" name="Θέση αριθμού διαφάνειας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0EFA989-5B20-4AC3-8852-82E381C0F8E1}" type="slidenum">
              <a:rPr lang="el-GR" smtClean="0"/>
              <a:t>‹#›</a:t>
            </a:fld>
            <a:endParaRPr lang="el-GR"/>
          </a:p>
        </p:txBody>
      </p:sp>
    </p:spTree>
    <p:extLst>
      <p:ext uri="{BB962C8B-B14F-4D97-AF65-F5344CB8AC3E}">
        <p14:creationId xmlns:p14="http://schemas.microsoft.com/office/powerpoint/2010/main" val="24664762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F0EFA989-5B20-4AC3-8852-82E381C0F8E1}" type="slidenum">
              <a:rPr lang="el-GR" smtClean="0"/>
              <a:t>22</a:t>
            </a:fld>
            <a:endParaRPr lang="el-GR"/>
          </a:p>
        </p:txBody>
      </p:sp>
    </p:spTree>
    <p:extLst>
      <p:ext uri="{BB962C8B-B14F-4D97-AF65-F5344CB8AC3E}">
        <p14:creationId xmlns:p14="http://schemas.microsoft.com/office/powerpoint/2010/main" val="176963016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Διαφάνεια τίτλου">
    <p:spTree>
      <p:nvGrpSpPr>
        <p:cNvPr id="1" name=""/>
        <p:cNvGrpSpPr/>
        <p:nvPr/>
      </p:nvGrpSpPr>
      <p:grpSpPr>
        <a:xfrm>
          <a:off x="0" y="0"/>
          <a:ext cx="0" cy="0"/>
          <a:chOff x="0" y="0"/>
          <a:chExt cx="0" cy="0"/>
        </a:xfrm>
      </p:grpSpPr>
      <p:grpSp>
        <p:nvGrpSpPr>
          <p:cNvPr id="10" name="Group 9"/>
          <p:cNvGrpSpPr/>
          <p:nvPr/>
        </p:nvGrpSpPr>
        <p:grpSpPr>
          <a:xfrm>
            <a:off x="0" y="0"/>
            <a:ext cx="12188825" cy="6872226"/>
            <a:chOff x="0" y="0"/>
            <a:chExt cx="12188825" cy="6872226"/>
          </a:xfrm>
        </p:grpSpPr>
        <p:pic>
          <p:nvPicPr>
            <p:cNvPr id="9" name="Picture 8" descr="HD-PanelTitle-V.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l="2" r="47673"/>
            <a:stretch/>
          </p:blipFill>
          <p:spPr>
            <a:xfrm rot="5400000">
              <a:off x="5245268" y="530352"/>
              <a:ext cx="1673352" cy="612648"/>
            </a:xfrm>
            <a:prstGeom prst="rect">
              <a:avLst/>
            </a:prstGeom>
          </p:spPr>
        </p:pic>
        <p:pic>
          <p:nvPicPr>
            <p:cNvPr id="18" name="Picture 17"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r="48819"/>
            <a:stretch/>
          </p:blipFill>
          <p:spPr>
            <a:xfrm rot="5400000">
              <a:off x="5263556" y="5747514"/>
              <a:ext cx="1636776" cy="612648"/>
            </a:xfrm>
            <a:prstGeom prst="rect">
              <a:avLst/>
            </a:prstGeom>
          </p:spPr>
        </p:pic>
      </p:grp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l-GR"/>
              <a:t>Κάντε κλικ για να επεξεργαστείτε τον τίτλο υποδείγματος</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a:t>Κάντε κλικ για να επεξεργαστείτε τον υπότιτλο του υποδείγματος</a:t>
            </a:r>
            <a:endParaRPr lang="en-US" dirty="0"/>
          </a:p>
        </p:txBody>
      </p:sp>
      <p:sp>
        <p:nvSpPr>
          <p:cNvPr id="4" name="Date Placeholder 3"/>
          <p:cNvSpPr>
            <a:spLocks noGrp="1"/>
          </p:cNvSpPr>
          <p:nvPr>
            <p:ph type="dt" sz="half" idx="10"/>
          </p:nvPr>
        </p:nvSpPr>
        <p:spPr>
          <a:xfrm>
            <a:off x="7983232" y="5037663"/>
            <a:ext cx="897467" cy="279400"/>
          </a:xfrm>
        </p:spPr>
        <p:txBody>
          <a:bodyPr/>
          <a:lstStyle/>
          <a:p>
            <a:fld id="{FDE0408E-CF58-4EBB-9BCE-EBC99E290A6F}" type="datetime1">
              <a:rPr lang="el-GR" smtClean="0"/>
              <a:t>24/10/2025</a:t>
            </a:fld>
            <a:endParaRPr lang="el-GR"/>
          </a:p>
        </p:txBody>
      </p:sp>
      <p:sp>
        <p:nvSpPr>
          <p:cNvPr id="5" name="Footer Placeholder 4"/>
          <p:cNvSpPr>
            <a:spLocks noGrp="1"/>
          </p:cNvSpPr>
          <p:nvPr>
            <p:ph type="ftr" sz="quarter" idx="11"/>
          </p:nvPr>
        </p:nvSpPr>
        <p:spPr>
          <a:xfrm>
            <a:off x="2692397" y="5037663"/>
            <a:ext cx="5214635" cy="279400"/>
          </a:xfrm>
        </p:spPr>
        <p:txBody>
          <a:bodyPr/>
          <a:lstStyle/>
          <a:p>
            <a:r>
              <a:rPr lang="el-GR"/>
              <a:t>3ο Διεθνές Συνέδριο για την Προώθηση της Εκπαιδευτικής Καινοτομίας                  </a:t>
            </a:r>
          </a:p>
        </p:txBody>
      </p:sp>
      <p:sp>
        <p:nvSpPr>
          <p:cNvPr id="6" name="Slide Number Placeholder 5"/>
          <p:cNvSpPr>
            <a:spLocks noGrp="1"/>
          </p:cNvSpPr>
          <p:nvPr>
            <p:ph type="sldNum" sz="quarter" idx="12"/>
          </p:nvPr>
        </p:nvSpPr>
        <p:spPr>
          <a:xfrm>
            <a:off x="8956900" y="5037663"/>
            <a:ext cx="551167" cy="279400"/>
          </a:xfrm>
        </p:spPr>
        <p:txBody>
          <a:bodyPr/>
          <a:lstStyle/>
          <a:p>
            <a:fld id="{07981EEA-4693-4605-B586-7EAC5C57DFE4}" type="slidenum">
              <a:rPr lang="el-GR" smtClean="0"/>
              <a:pPr/>
              <a:t>‹#›</a:t>
            </a:fld>
            <a:endParaRPr lang="el-GR"/>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902269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Πανοραμική εικόνα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l-GR"/>
              <a:t>Κάντε κλικ για να επεξεργαστείτε τον τίτλο υποδείγματος</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l-GR"/>
              <a:t>Κάντε κλικ στο εικονίδιο για να προσθέσετε εικόνα</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Επεξεργασία στυλ υποδείγματος κειμένου</a:t>
            </a:r>
          </a:p>
        </p:txBody>
      </p:sp>
      <p:sp>
        <p:nvSpPr>
          <p:cNvPr id="5" name="Date Placeholder 4"/>
          <p:cNvSpPr>
            <a:spLocks noGrp="1"/>
          </p:cNvSpPr>
          <p:nvPr>
            <p:ph type="dt" sz="half" idx="10"/>
          </p:nvPr>
        </p:nvSpPr>
        <p:spPr/>
        <p:txBody>
          <a:bodyPr/>
          <a:lstStyle/>
          <a:p>
            <a:fld id="{FD2A95C7-F741-4365-9DB2-388420A63AFD}" type="datetime1">
              <a:rPr lang="el-GR" smtClean="0"/>
              <a:t>24/10/2025</a:t>
            </a:fld>
            <a:endParaRPr lang="el-GR"/>
          </a:p>
        </p:txBody>
      </p:sp>
      <p:sp>
        <p:nvSpPr>
          <p:cNvPr id="6" name="Footer Placeholder 5"/>
          <p:cNvSpPr>
            <a:spLocks noGrp="1"/>
          </p:cNvSpPr>
          <p:nvPr>
            <p:ph type="ftr" sz="quarter" idx="11"/>
          </p:nvPr>
        </p:nvSpPr>
        <p:spPr/>
        <p:txBody>
          <a:bodyPr/>
          <a:lstStyle/>
          <a:p>
            <a:r>
              <a:rPr lang="el-GR"/>
              <a:t>3ο Διεθνές Συνέδριο για την Προώθηση της Εκπαιδευτικής Καινοτομίας                  </a:t>
            </a:r>
          </a:p>
        </p:txBody>
      </p:sp>
      <p:sp>
        <p:nvSpPr>
          <p:cNvPr id="7" name="Slide Number Placeholder 6"/>
          <p:cNvSpPr>
            <a:spLocks noGrp="1"/>
          </p:cNvSpPr>
          <p:nvPr>
            <p:ph type="sldNum" sz="quarter" idx="12"/>
          </p:nvPr>
        </p:nvSpPr>
        <p:spPr/>
        <p:txBody>
          <a:bodyPr/>
          <a:lstStyle/>
          <a:p>
            <a:fld id="{07981EEA-4693-4605-B586-7EAC5C57DFE4}" type="slidenum">
              <a:rPr lang="el-GR" smtClean="0"/>
              <a:pPr/>
              <a:t>‹#›</a:t>
            </a:fld>
            <a:endParaRPr lang="el-GR"/>
          </a:p>
        </p:txBody>
      </p:sp>
    </p:spTree>
    <p:extLst>
      <p:ext uri="{BB962C8B-B14F-4D97-AF65-F5344CB8AC3E}">
        <p14:creationId xmlns:p14="http://schemas.microsoft.com/office/powerpoint/2010/main" val="26360419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Τίτλος και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Επεξεργασία στυλ υποδείγματος κειμένου</a:t>
            </a:r>
          </a:p>
        </p:txBody>
      </p:sp>
      <p:sp>
        <p:nvSpPr>
          <p:cNvPr id="4" name="Date Placeholder 3"/>
          <p:cNvSpPr>
            <a:spLocks noGrp="1"/>
          </p:cNvSpPr>
          <p:nvPr>
            <p:ph type="dt" sz="half" idx="10"/>
          </p:nvPr>
        </p:nvSpPr>
        <p:spPr/>
        <p:txBody>
          <a:bodyPr/>
          <a:lstStyle/>
          <a:p>
            <a:fld id="{8A4EB97D-B29E-4F3A-AB30-2C7D223CCB3A}" type="datetime1">
              <a:rPr lang="el-GR" smtClean="0"/>
              <a:t>24/10/2025</a:t>
            </a:fld>
            <a:endParaRPr lang="el-GR"/>
          </a:p>
        </p:txBody>
      </p:sp>
      <p:sp>
        <p:nvSpPr>
          <p:cNvPr id="5" name="Footer Placeholder 4"/>
          <p:cNvSpPr>
            <a:spLocks noGrp="1"/>
          </p:cNvSpPr>
          <p:nvPr>
            <p:ph type="ftr" sz="quarter" idx="11"/>
          </p:nvPr>
        </p:nvSpPr>
        <p:spPr/>
        <p:txBody>
          <a:bodyPr/>
          <a:lstStyle/>
          <a:p>
            <a:r>
              <a:rPr lang="el-GR"/>
              <a:t>3ο Διεθνές Συνέδριο για την Προώθηση της Εκπαιδευτικής Καινοτομίας                  </a:t>
            </a:r>
          </a:p>
        </p:txBody>
      </p:sp>
      <p:sp>
        <p:nvSpPr>
          <p:cNvPr id="6" name="Slide Number Placeholder 5"/>
          <p:cNvSpPr>
            <a:spLocks noGrp="1"/>
          </p:cNvSpPr>
          <p:nvPr>
            <p:ph type="sldNum" sz="quarter" idx="12"/>
          </p:nvPr>
        </p:nvSpPr>
        <p:spPr/>
        <p:txBody>
          <a:bodyPr/>
          <a:lstStyle/>
          <a:p>
            <a:fld id="{07981EEA-4693-4605-B586-7EAC5C57DFE4}" type="slidenum">
              <a:rPr lang="el-GR" smtClean="0"/>
              <a:pPr/>
              <a:t>‹#›</a:t>
            </a:fld>
            <a:endParaRPr lang="el-GR"/>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397295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Εισαγωγικά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l-GR"/>
              <a:t>Κάντε κλικ για να επεξεργαστείτε τον τίτλο υποδείγματος</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l-GR"/>
              <a:t>Επεξεργασία στυλ υποδείγματος κειμένου</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Επεξεργασία στυλ υποδείγματος κειμένου</a:t>
            </a:r>
          </a:p>
        </p:txBody>
      </p:sp>
      <p:sp>
        <p:nvSpPr>
          <p:cNvPr id="4" name="Date Placeholder 3"/>
          <p:cNvSpPr>
            <a:spLocks noGrp="1"/>
          </p:cNvSpPr>
          <p:nvPr>
            <p:ph type="dt" sz="half" idx="10"/>
          </p:nvPr>
        </p:nvSpPr>
        <p:spPr/>
        <p:txBody>
          <a:bodyPr/>
          <a:lstStyle/>
          <a:p>
            <a:fld id="{4B4024D9-6E95-4774-90B2-DC47B2F24462}" type="datetime1">
              <a:rPr lang="el-GR" smtClean="0"/>
              <a:t>24/10/2025</a:t>
            </a:fld>
            <a:endParaRPr lang="el-GR"/>
          </a:p>
        </p:txBody>
      </p:sp>
      <p:sp>
        <p:nvSpPr>
          <p:cNvPr id="5" name="Footer Placeholder 4"/>
          <p:cNvSpPr>
            <a:spLocks noGrp="1"/>
          </p:cNvSpPr>
          <p:nvPr>
            <p:ph type="ftr" sz="quarter" idx="11"/>
          </p:nvPr>
        </p:nvSpPr>
        <p:spPr/>
        <p:txBody>
          <a:bodyPr/>
          <a:lstStyle/>
          <a:p>
            <a:r>
              <a:rPr lang="el-GR"/>
              <a:t>3ο Διεθνές Συνέδριο για την Προώθηση της Εκπαιδευτικής Καινοτομίας                  </a:t>
            </a:r>
          </a:p>
        </p:txBody>
      </p:sp>
      <p:sp>
        <p:nvSpPr>
          <p:cNvPr id="6" name="Slide Number Placeholder 5"/>
          <p:cNvSpPr>
            <a:spLocks noGrp="1"/>
          </p:cNvSpPr>
          <p:nvPr>
            <p:ph type="sldNum" sz="quarter" idx="12"/>
          </p:nvPr>
        </p:nvSpPr>
        <p:spPr/>
        <p:txBody>
          <a:bodyPr/>
          <a:lstStyle/>
          <a:p>
            <a:fld id="{07981EEA-4693-4605-B586-7EAC5C57DFE4}" type="slidenum">
              <a:rPr lang="el-GR" smtClean="0"/>
              <a:pPr/>
              <a:t>‹#›</a:t>
            </a:fld>
            <a:endParaRPr lang="el-GR"/>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697449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Κάρτα ονόματος">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Επεξεργασία στυλ υποδείγματος κειμένου</a:t>
            </a:r>
          </a:p>
        </p:txBody>
      </p:sp>
      <p:sp>
        <p:nvSpPr>
          <p:cNvPr id="4" name="Date Placeholder 3"/>
          <p:cNvSpPr>
            <a:spLocks noGrp="1"/>
          </p:cNvSpPr>
          <p:nvPr>
            <p:ph type="dt" sz="half" idx="10"/>
          </p:nvPr>
        </p:nvSpPr>
        <p:spPr/>
        <p:txBody>
          <a:bodyPr/>
          <a:lstStyle/>
          <a:p>
            <a:fld id="{3D7C9DE3-E4EB-4148-865A-27F58E7FDCD3}" type="datetime1">
              <a:rPr lang="el-GR" smtClean="0"/>
              <a:t>24/10/2025</a:t>
            </a:fld>
            <a:endParaRPr lang="el-GR"/>
          </a:p>
        </p:txBody>
      </p:sp>
      <p:sp>
        <p:nvSpPr>
          <p:cNvPr id="5" name="Footer Placeholder 4"/>
          <p:cNvSpPr>
            <a:spLocks noGrp="1"/>
          </p:cNvSpPr>
          <p:nvPr>
            <p:ph type="ftr" sz="quarter" idx="11"/>
          </p:nvPr>
        </p:nvSpPr>
        <p:spPr/>
        <p:txBody>
          <a:bodyPr/>
          <a:lstStyle/>
          <a:p>
            <a:r>
              <a:rPr lang="el-GR"/>
              <a:t>3ο Διεθνές Συνέδριο για την Προώθηση της Εκπαιδευτικής Καινοτομίας                  </a:t>
            </a:r>
          </a:p>
        </p:txBody>
      </p:sp>
      <p:sp>
        <p:nvSpPr>
          <p:cNvPr id="6" name="Slide Number Placeholder 5"/>
          <p:cNvSpPr>
            <a:spLocks noGrp="1"/>
          </p:cNvSpPr>
          <p:nvPr>
            <p:ph type="sldNum" sz="quarter" idx="12"/>
          </p:nvPr>
        </p:nvSpPr>
        <p:spPr/>
        <p:txBody>
          <a:bodyPr/>
          <a:lstStyle/>
          <a:p>
            <a:fld id="{07981EEA-4693-4605-B586-7EAC5C57DFE4}" type="slidenum">
              <a:rPr lang="el-GR" smtClean="0"/>
              <a:pPr/>
              <a:t>‹#›</a:t>
            </a:fld>
            <a:endParaRPr lang="el-GR"/>
          </a:p>
        </p:txBody>
      </p:sp>
    </p:spTree>
    <p:extLst>
      <p:ext uri="{BB962C8B-B14F-4D97-AF65-F5344CB8AC3E}">
        <p14:creationId xmlns:p14="http://schemas.microsoft.com/office/powerpoint/2010/main" val="2517874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Κάρτα ονόματος με φράση">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l-GR"/>
              <a:t>Κάντε κλικ για να επεξεργαστείτε τον τίτλο υποδείγματος</a:t>
            </a:r>
            <a:endParaRPr lang="en-US" dirty="0"/>
          </a:p>
        </p:txBody>
      </p:sp>
      <p:sp>
        <p:nvSpPr>
          <p:cNvPr id="16"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Επεξεργασία στυλ υποδείγματος κειμένου</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Επεξεργασία στυλ υποδείγματος κειμένου</a:t>
            </a:r>
          </a:p>
        </p:txBody>
      </p:sp>
      <p:sp>
        <p:nvSpPr>
          <p:cNvPr id="4" name="Date Placeholder 3"/>
          <p:cNvSpPr>
            <a:spLocks noGrp="1"/>
          </p:cNvSpPr>
          <p:nvPr>
            <p:ph type="dt" sz="half" idx="10"/>
          </p:nvPr>
        </p:nvSpPr>
        <p:spPr/>
        <p:txBody>
          <a:bodyPr/>
          <a:lstStyle/>
          <a:p>
            <a:fld id="{A3697DFB-8548-4C44-BF2D-45B48C8179B5}" type="datetime1">
              <a:rPr lang="el-GR" smtClean="0"/>
              <a:t>24/10/2025</a:t>
            </a:fld>
            <a:endParaRPr lang="el-GR"/>
          </a:p>
        </p:txBody>
      </p:sp>
      <p:sp>
        <p:nvSpPr>
          <p:cNvPr id="5" name="Footer Placeholder 4"/>
          <p:cNvSpPr>
            <a:spLocks noGrp="1"/>
          </p:cNvSpPr>
          <p:nvPr>
            <p:ph type="ftr" sz="quarter" idx="11"/>
          </p:nvPr>
        </p:nvSpPr>
        <p:spPr/>
        <p:txBody>
          <a:bodyPr/>
          <a:lstStyle/>
          <a:p>
            <a:r>
              <a:rPr lang="el-GR"/>
              <a:t>3ο Διεθνές Συνέδριο για την Προώθηση της Εκπαιδευτικής Καινοτομίας                  </a:t>
            </a:r>
          </a:p>
        </p:txBody>
      </p:sp>
      <p:sp>
        <p:nvSpPr>
          <p:cNvPr id="6" name="Slide Number Placeholder 5"/>
          <p:cNvSpPr>
            <a:spLocks noGrp="1"/>
          </p:cNvSpPr>
          <p:nvPr>
            <p:ph type="sldNum" sz="quarter" idx="12"/>
          </p:nvPr>
        </p:nvSpPr>
        <p:spPr/>
        <p:txBody>
          <a:bodyPr/>
          <a:lstStyle/>
          <a:p>
            <a:fld id="{07981EEA-4693-4605-B586-7EAC5C57DFE4}" type="slidenum">
              <a:rPr lang="el-GR" smtClean="0"/>
              <a:pPr/>
              <a:t>‹#›</a:t>
            </a:fld>
            <a:endParaRPr lang="el-GR"/>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495512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ή False">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l-GR"/>
              <a:t>Κάντε κλικ για να επεξεργαστείτε τον τίτλο υποδείγματος</a:t>
            </a:r>
            <a:endParaRPr lang="en-US" dirty="0"/>
          </a:p>
        </p:txBody>
      </p:sp>
      <p:sp>
        <p:nvSpPr>
          <p:cNvPr id="14"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Επεξεργασία στυλ υποδείγματος κειμένου</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Επεξεργασία στυλ υποδείγματος κειμένου</a:t>
            </a:r>
          </a:p>
        </p:txBody>
      </p:sp>
      <p:sp>
        <p:nvSpPr>
          <p:cNvPr id="4" name="Date Placeholder 3"/>
          <p:cNvSpPr>
            <a:spLocks noGrp="1"/>
          </p:cNvSpPr>
          <p:nvPr>
            <p:ph type="dt" sz="half" idx="10"/>
          </p:nvPr>
        </p:nvSpPr>
        <p:spPr/>
        <p:txBody>
          <a:bodyPr/>
          <a:lstStyle/>
          <a:p>
            <a:fld id="{2FE01A81-A230-4A62-A002-FF80516713DF}" type="datetime1">
              <a:rPr lang="el-GR" smtClean="0"/>
              <a:t>24/10/2025</a:t>
            </a:fld>
            <a:endParaRPr lang="el-GR"/>
          </a:p>
        </p:txBody>
      </p:sp>
      <p:sp>
        <p:nvSpPr>
          <p:cNvPr id="5" name="Footer Placeholder 4"/>
          <p:cNvSpPr>
            <a:spLocks noGrp="1"/>
          </p:cNvSpPr>
          <p:nvPr>
            <p:ph type="ftr" sz="quarter" idx="11"/>
          </p:nvPr>
        </p:nvSpPr>
        <p:spPr/>
        <p:txBody>
          <a:bodyPr/>
          <a:lstStyle/>
          <a:p>
            <a:r>
              <a:rPr lang="el-GR"/>
              <a:t>3ο Διεθνές Συνέδριο για την Προώθηση της Εκπαιδευτικής Καινοτομίας                  </a:t>
            </a:r>
          </a:p>
        </p:txBody>
      </p:sp>
      <p:sp>
        <p:nvSpPr>
          <p:cNvPr id="6" name="Slide Number Placeholder 5"/>
          <p:cNvSpPr>
            <a:spLocks noGrp="1"/>
          </p:cNvSpPr>
          <p:nvPr>
            <p:ph type="sldNum" sz="quarter" idx="12"/>
          </p:nvPr>
        </p:nvSpPr>
        <p:spPr/>
        <p:txBody>
          <a:bodyPr/>
          <a:lstStyle/>
          <a:p>
            <a:fld id="{07981EEA-4693-4605-B586-7EAC5C57DFE4}" type="slidenum">
              <a:rPr lang="el-GR" smtClean="0"/>
              <a:pPr/>
              <a:t>‹#›</a:t>
            </a:fld>
            <a:endParaRPr lang="el-GR"/>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104297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l-GR"/>
              <a:t>Κάντε κλικ για να επεξεργαστείτε τον τίτλο υποδείγματος</a:t>
            </a:r>
            <a:endParaRPr lang="en-US" dirty="0"/>
          </a:p>
        </p:txBody>
      </p:sp>
      <p:sp>
        <p:nvSpPr>
          <p:cNvPr id="3" name="Vertical Text Placeholder 2"/>
          <p:cNvSpPr>
            <a:spLocks noGrp="1"/>
          </p:cNvSpPr>
          <p:nvPr>
            <p:ph type="body" orient="vert" idx="1"/>
          </p:nvPr>
        </p:nvSpPr>
        <p:spPr/>
        <p:txBody>
          <a:bodyPr vert="eaVert" anchor="t"/>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4" name="Date Placeholder 3"/>
          <p:cNvSpPr>
            <a:spLocks noGrp="1"/>
          </p:cNvSpPr>
          <p:nvPr>
            <p:ph type="dt" sz="half" idx="10"/>
          </p:nvPr>
        </p:nvSpPr>
        <p:spPr/>
        <p:txBody>
          <a:bodyPr/>
          <a:lstStyle/>
          <a:p>
            <a:fld id="{435E69C8-761C-4914-8F17-F3055F75A550}" type="datetime1">
              <a:rPr lang="el-GR" smtClean="0"/>
              <a:t>24/10/2025</a:t>
            </a:fld>
            <a:endParaRPr lang="el-GR"/>
          </a:p>
        </p:txBody>
      </p:sp>
      <p:sp>
        <p:nvSpPr>
          <p:cNvPr id="5" name="Footer Placeholder 4"/>
          <p:cNvSpPr>
            <a:spLocks noGrp="1"/>
          </p:cNvSpPr>
          <p:nvPr>
            <p:ph type="ftr" sz="quarter" idx="11"/>
          </p:nvPr>
        </p:nvSpPr>
        <p:spPr/>
        <p:txBody>
          <a:bodyPr/>
          <a:lstStyle/>
          <a:p>
            <a:r>
              <a:rPr lang="el-GR"/>
              <a:t>3ο Διεθνές Συνέδριο για την Προώθηση της Εκπαιδευτικής Καινοτομίας                  </a:t>
            </a:r>
          </a:p>
        </p:txBody>
      </p:sp>
      <p:sp>
        <p:nvSpPr>
          <p:cNvPr id="6" name="Slide Number Placeholder 5"/>
          <p:cNvSpPr>
            <a:spLocks noGrp="1"/>
          </p:cNvSpPr>
          <p:nvPr>
            <p:ph type="sldNum" sz="quarter" idx="12"/>
          </p:nvPr>
        </p:nvSpPr>
        <p:spPr/>
        <p:txBody>
          <a:bodyPr/>
          <a:lstStyle/>
          <a:p>
            <a:fld id="{07981EEA-4693-4605-B586-7EAC5C57DFE4}" type="slidenum">
              <a:rPr lang="el-GR" smtClean="0"/>
              <a:pPr/>
              <a:t>‹#›</a:t>
            </a:fld>
            <a:endParaRPr lang="el-GR"/>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82724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l-GR"/>
              <a:t>Κάντε κλικ για να επεξεργαστείτε τον τίτλο υποδείγματος</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4" name="Date Placeholder 3"/>
          <p:cNvSpPr>
            <a:spLocks noGrp="1"/>
          </p:cNvSpPr>
          <p:nvPr>
            <p:ph type="dt" sz="half" idx="10"/>
          </p:nvPr>
        </p:nvSpPr>
        <p:spPr/>
        <p:txBody>
          <a:bodyPr/>
          <a:lstStyle/>
          <a:p>
            <a:fld id="{DD204F89-2190-4D5B-90BD-035423E76E29}" type="datetime1">
              <a:rPr lang="el-GR" smtClean="0"/>
              <a:t>24/10/2025</a:t>
            </a:fld>
            <a:endParaRPr lang="el-GR"/>
          </a:p>
        </p:txBody>
      </p:sp>
      <p:sp>
        <p:nvSpPr>
          <p:cNvPr id="5" name="Footer Placeholder 4"/>
          <p:cNvSpPr>
            <a:spLocks noGrp="1"/>
          </p:cNvSpPr>
          <p:nvPr>
            <p:ph type="ftr" sz="quarter" idx="11"/>
          </p:nvPr>
        </p:nvSpPr>
        <p:spPr/>
        <p:txBody>
          <a:bodyPr/>
          <a:lstStyle/>
          <a:p>
            <a:r>
              <a:rPr lang="el-GR"/>
              <a:t>3ο Διεθνές Συνέδριο για την Προώθηση της Εκπαιδευτικής Καινοτομίας                  </a:t>
            </a:r>
          </a:p>
        </p:txBody>
      </p:sp>
      <p:sp>
        <p:nvSpPr>
          <p:cNvPr id="6" name="Slide Number Placeholder 5"/>
          <p:cNvSpPr>
            <a:spLocks noGrp="1"/>
          </p:cNvSpPr>
          <p:nvPr>
            <p:ph type="sldNum" sz="quarter" idx="12"/>
          </p:nvPr>
        </p:nvSpPr>
        <p:spPr/>
        <p:txBody>
          <a:bodyPr/>
          <a:lstStyle/>
          <a:p>
            <a:fld id="{07981EEA-4693-4605-B586-7EAC5C57DFE4}" type="slidenum">
              <a:rPr lang="el-GR" smtClean="0"/>
              <a:pPr/>
              <a:t>‹#›</a:t>
            </a:fld>
            <a:endParaRPr lang="el-GR"/>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410637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Σύγκριση">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F288DD7-6DAF-436D-B04A-EBCCAA36917C}"/>
              </a:ext>
            </a:extLst>
          </p:cNvPr>
          <p:cNvSpPr>
            <a:spLocks noGrp="1"/>
          </p:cNvSpPr>
          <p:nvPr>
            <p:ph type="title" hasCustomPrompt="1"/>
          </p:nvPr>
        </p:nvSpPr>
        <p:spPr>
          <a:xfrm>
            <a:off x="432000" y="432000"/>
            <a:ext cx="11340000" cy="432000"/>
          </a:xfrm>
        </p:spPr>
        <p:txBody>
          <a:bodyPr rtlCol="0"/>
          <a:lstStyle>
            <a:lvl1pPr>
              <a:defRPr>
                <a:solidFill>
                  <a:schemeClr val="tx1">
                    <a:lumMod val="75000"/>
                    <a:lumOff val="25000"/>
                  </a:schemeClr>
                </a:solidFill>
              </a:defRPr>
            </a:lvl1pPr>
          </a:lstStyle>
          <a:p>
            <a:pPr rtl="0"/>
            <a:r>
              <a:rPr lang="el-GR" dirty="0"/>
              <a:t>Κάντε κλικ για να επεξεργαστείτε τη σελίδα τίτλου</a:t>
            </a:r>
          </a:p>
        </p:txBody>
      </p:sp>
      <p:sp>
        <p:nvSpPr>
          <p:cNvPr id="9" name="Υπότιτλος 2">
            <a:extLst>
              <a:ext uri="{FF2B5EF4-FFF2-40B4-BE49-F238E27FC236}">
                <a16:creationId xmlns:a16="http://schemas.microsoft.com/office/drawing/2014/main" id="{E4633398-8EC3-417B-BEA6-101D8F224678}"/>
              </a:ext>
            </a:extLst>
          </p:cNvPr>
          <p:cNvSpPr>
            <a:spLocks noGrp="1"/>
          </p:cNvSpPr>
          <p:nvPr>
            <p:ph type="body" sz="quarter" idx="32" hasCustomPrompt="1"/>
          </p:nvPr>
        </p:nvSpPr>
        <p:spPr>
          <a:xfrm>
            <a:off x="431800" y="1008000"/>
            <a:ext cx="11339513" cy="360000"/>
          </a:xfrm>
        </p:spPr>
        <p:txBody>
          <a:bodyPr rtlCol="0"/>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rtl="0"/>
            <a:r>
              <a:rPr lang="el-GR" dirty="0"/>
              <a:t>Υπότιτλος</a:t>
            </a:r>
          </a:p>
        </p:txBody>
      </p:sp>
      <p:sp>
        <p:nvSpPr>
          <p:cNvPr id="3" name="Αριστερή θέση σύγκρισης 1">
            <a:extLst>
              <a:ext uri="{FF2B5EF4-FFF2-40B4-BE49-F238E27FC236}">
                <a16:creationId xmlns:a16="http://schemas.microsoft.com/office/drawing/2014/main" id="{9322B50D-6A7D-41C6-BA57-613BC231DF36}"/>
              </a:ext>
            </a:extLst>
          </p:cNvPr>
          <p:cNvSpPr>
            <a:spLocks noGrp="1"/>
          </p:cNvSpPr>
          <p:nvPr>
            <p:ph type="body" idx="1"/>
          </p:nvPr>
        </p:nvSpPr>
        <p:spPr>
          <a:xfrm>
            <a:off x="432000" y="1515834"/>
            <a:ext cx="5472000" cy="360000"/>
          </a:xfrm>
        </p:spPr>
        <p:txBody>
          <a:bodyPr rtlCol="0" anchor="t"/>
          <a:lstStyle>
            <a:lvl1pPr marL="0" indent="0">
              <a:buNone/>
              <a:defRPr sz="2400" b="1" spc="-40" baseline="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l-GR"/>
              <a:t>Επεξεργασία στυλ υποδείγματος κειμένου</a:t>
            </a:r>
          </a:p>
        </p:txBody>
      </p:sp>
      <p:sp>
        <p:nvSpPr>
          <p:cNvPr id="4" name="Θέση περιεχομένου 2">
            <a:extLst>
              <a:ext uri="{FF2B5EF4-FFF2-40B4-BE49-F238E27FC236}">
                <a16:creationId xmlns:a16="http://schemas.microsoft.com/office/drawing/2014/main" id="{9FD584DA-F775-47B8-A1D7-6556AD5FCBD2}"/>
              </a:ext>
            </a:extLst>
          </p:cNvPr>
          <p:cNvSpPr>
            <a:spLocks noGrp="1"/>
          </p:cNvSpPr>
          <p:nvPr>
            <p:ph sz="half" idx="2"/>
          </p:nvPr>
        </p:nvSpPr>
        <p:spPr>
          <a:xfrm>
            <a:off x="432000" y="2023668"/>
            <a:ext cx="5472000" cy="4168332"/>
          </a:xfrm>
        </p:spPr>
        <p:txBody>
          <a:bodyPr rtlCol="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el-GR"/>
              <a:t>Επεξεργασία στυλ υποδείγματος κειμένου</a:t>
            </a:r>
          </a:p>
          <a:p>
            <a:pPr lvl="1" rtl="0"/>
            <a:r>
              <a:rPr lang="el-GR"/>
              <a:t>Δεύτερου επιπέδου</a:t>
            </a:r>
          </a:p>
          <a:p>
            <a:pPr lvl="2" rtl="0"/>
            <a:r>
              <a:rPr lang="el-GR"/>
              <a:t>Τρίτου επιπέδου</a:t>
            </a:r>
          </a:p>
          <a:p>
            <a:pPr lvl="3" rtl="0"/>
            <a:r>
              <a:rPr lang="el-GR"/>
              <a:t>Τέταρτου επιπέδου</a:t>
            </a:r>
          </a:p>
          <a:p>
            <a:pPr lvl="4" rtl="0"/>
            <a:r>
              <a:rPr lang="el-GR"/>
              <a:t>Πέμπτου επιπέδου</a:t>
            </a:r>
            <a:endParaRPr lang="el-GR" dirty="0"/>
          </a:p>
        </p:txBody>
      </p:sp>
      <p:sp>
        <p:nvSpPr>
          <p:cNvPr id="12" name="Αριστερή θέση σύγκρισης 2">
            <a:extLst>
              <a:ext uri="{FF2B5EF4-FFF2-40B4-BE49-F238E27FC236}">
                <a16:creationId xmlns:a16="http://schemas.microsoft.com/office/drawing/2014/main" id="{78A963F8-6F6E-440E-B3B3-DDE13C083A36}"/>
              </a:ext>
            </a:extLst>
          </p:cNvPr>
          <p:cNvSpPr>
            <a:spLocks noGrp="1"/>
          </p:cNvSpPr>
          <p:nvPr>
            <p:ph type="body" sz="quarter" idx="13"/>
          </p:nvPr>
        </p:nvSpPr>
        <p:spPr>
          <a:xfrm>
            <a:off x="6300000" y="1516359"/>
            <a:ext cx="5472000" cy="358775"/>
          </a:xfrm>
        </p:spPr>
        <p:txBody>
          <a:bodyPr rtlCol="0"/>
          <a:lstStyle>
            <a:lvl1pPr marL="0" indent="0">
              <a:buNone/>
              <a:defRPr sz="2400" b="1" spc="-40" baseline="0"/>
            </a:lvl1pPr>
          </a:lstStyle>
          <a:p>
            <a:pPr lvl="0" rtl="0"/>
            <a:r>
              <a:rPr lang="el-GR"/>
              <a:t>Επεξεργασία στυλ υποδείγματος κειμένου</a:t>
            </a:r>
          </a:p>
        </p:txBody>
      </p:sp>
      <p:sp>
        <p:nvSpPr>
          <p:cNvPr id="8" name="Θέση κειμένου 4">
            <a:extLst>
              <a:ext uri="{FF2B5EF4-FFF2-40B4-BE49-F238E27FC236}">
                <a16:creationId xmlns:a16="http://schemas.microsoft.com/office/drawing/2014/main" id="{DF0A5256-B267-47DA-858A-0F3867CB6139}"/>
              </a:ext>
            </a:extLst>
          </p:cNvPr>
          <p:cNvSpPr>
            <a:spLocks noGrp="1"/>
          </p:cNvSpPr>
          <p:nvPr>
            <p:ph type="body" sz="quarter" idx="12"/>
          </p:nvPr>
        </p:nvSpPr>
        <p:spPr>
          <a:xfrm>
            <a:off x="6299887" y="2020359"/>
            <a:ext cx="5472113" cy="4170891"/>
          </a:xfrm>
        </p:spPr>
        <p:txBody>
          <a:bodyPr rtlCol="0"/>
          <a:lstStyle/>
          <a:p>
            <a:pPr lvl="0" rtl="0"/>
            <a:r>
              <a:rPr lang="el-GR"/>
              <a:t>Επεξεργασία στυλ υποδείγματος κειμένου</a:t>
            </a:r>
          </a:p>
          <a:p>
            <a:pPr lvl="1" rtl="0"/>
            <a:r>
              <a:rPr lang="el-GR"/>
              <a:t>Δεύτερου επιπέδου</a:t>
            </a:r>
          </a:p>
          <a:p>
            <a:pPr lvl="2" rtl="0"/>
            <a:r>
              <a:rPr lang="el-GR"/>
              <a:t>Τρίτου επιπέδου</a:t>
            </a:r>
          </a:p>
          <a:p>
            <a:pPr lvl="3" rtl="0"/>
            <a:r>
              <a:rPr lang="el-GR"/>
              <a:t>Τέταρτου επιπέδου</a:t>
            </a:r>
          </a:p>
          <a:p>
            <a:pPr lvl="4" rtl="0"/>
            <a:r>
              <a:rPr lang="el-GR"/>
              <a:t>Πέμπτου επιπέδου</a:t>
            </a:r>
            <a:endParaRPr lang="el-GR" dirty="0"/>
          </a:p>
        </p:txBody>
      </p:sp>
      <p:sp>
        <p:nvSpPr>
          <p:cNvPr id="5" name="Θέση υποσέλιδου 4">
            <a:extLst>
              <a:ext uri="{FF2B5EF4-FFF2-40B4-BE49-F238E27FC236}">
                <a16:creationId xmlns:a16="http://schemas.microsoft.com/office/drawing/2014/main" id="{646B8F99-FAB0-4B33-87ED-9FF46D11A907}"/>
              </a:ext>
            </a:extLst>
          </p:cNvPr>
          <p:cNvSpPr>
            <a:spLocks noGrp="1"/>
          </p:cNvSpPr>
          <p:nvPr>
            <p:ph type="ftr" sz="quarter" idx="14"/>
          </p:nvPr>
        </p:nvSpPr>
        <p:spPr/>
        <p:txBody>
          <a:bodyPr rtlCol="0"/>
          <a:lstStyle/>
          <a:p>
            <a:pPr rtl="0"/>
            <a:r>
              <a:rPr lang="el-GR" dirty="0"/>
              <a:t>Προσθήκη υποσέλιδου</a:t>
            </a:r>
          </a:p>
        </p:txBody>
      </p:sp>
      <p:sp>
        <p:nvSpPr>
          <p:cNvPr id="6" name="Θέση αριθμού διαφάνειας 5">
            <a:extLst>
              <a:ext uri="{FF2B5EF4-FFF2-40B4-BE49-F238E27FC236}">
                <a16:creationId xmlns:a16="http://schemas.microsoft.com/office/drawing/2014/main" id="{18733E7E-50D2-4F6C-9DF2-CF4C98C4B847}"/>
              </a:ext>
            </a:extLst>
          </p:cNvPr>
          <p:cNvSpPr>
            <a:spLocks noGrp="1"/>
          </p:cNvSpPr>
          <p:nvPr>
            <p:ph type="sldNum" sz="quarter" idx="33"/>
          </p:nvPr>
        </p:nvSpPr>
        <p:spPr/>
        <p:txBody>
          <a:bodyPr rtlCol="0"/>
          <a:lstStyle/>
          <a:p>
            <a:pPr rtl="0"/>
            <a:fld id="{19B51A1E-902D-48AF-9020-955120F399B6}" type="slidenum">
              <a:rPr lang="el-GR" smtClean="0"/>
              <a:pPr/>
              <a:t>‹#›</a:t>
            </a:fld>
            <a:endParaRPr lang="el-GR" dirty="0"/>
          </a:p>
        </p:txBody>
      </p:sp>
    </p:spTree>
    <p:extLst>
      <p:ext uri="{BB962C8B-B14F-4D97-AF65-F5344CB8AC3E}">
        <p14:creationId xmlns:p14="http://schemas.microsoft.com/office/powerpoint/2010/main" val="39458416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Τίτλος και περιεχό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CFF4C50-933F-41F9-AD11-BD02410AA7D5}"/>
              </a:ext>
            </a:extLst>
          </p:cNvPr>
          <p:cNvSpPr>
            <a:spLocks noGrp="1"/>
          </p:cNvSpPr>
          <p:nvPr>
            <p:ph type="title" hasCustomPrompt="1"/>
          </p:nvPr>
        </p:nvSpPr>
        <p:spPr/>
        <p:txBody>
          <a:bodyPr rtlCol="0"/>
          <a:lstStyle>
            <a:lvl1pPr>
              <a:defRPr>
                <a:solidFill>
                  <a:schemeClr val="tx1">
                    <a:lumMod val="75000"/>
                    <a:lumOff val="25000"/>
                  </a:schemeClr>
                </a:solidFill>
              </a:defRPr>
            </a:lvl1pPr>
          </a:lstStyle>
          <a:p>
            <a:pPr rtl="0"/>
            <a:r>
              <a:rPr lang="el-GR" dirty="0"/>
              <a:t>Κάντε κλικ για να επεξεργαστείτε τη σελίδα τίτλου</a:t>
            </a:r>
          </a:p>
        </p:txBody>
      </p:sp>
      <p:sp>
        <p:nvSpPr>
          <p:cNvPr id="7" name="Υπότιτλος 2">
            <a:extLst>
              <a:ext uri="{FF2B5EF4-FFF2-40B4-BE49-F238E27FC236}">
                <a16:creationId xmlns:a16="http://schemas.microsoft.com/office/drawing/2014/main" id="{E97A9A62-1AA6-47A9-A1A0-54196823744C}"/>
              </a:ext>
            </a:extLst>
          </p:cNvPr>
          <p:cNvSpPr>
            <a:spLocks noGrp="1"/>
          </p:cNvSpPr>
          <p:nvPr>
            <p:ph type="body" sz="quarter" idx="32" hasCustomPrompt="1"/>
          </p:nvPr>
        </p:nvSpPr>
        <p:spPr>
          <a:xfrm>
            <a:off x="431800" y="1008000"/>
            <a:ext cx="11339513" cy="360000"/>
          </a:xfrm>
        </p:spPr>
        <p:txBody>
          <a:bodyPr rtlCol="0"/>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rtl="0"/>
            <a:r>
              <a:rPr lang="el-GR" dirty="0"/>
              <a:t>Υπότιτλος</a:t>
            </a:r>
          </a:p>
        </p:txBody>
      </p:sp>
      <p:sp>
        <p:nvSpPr>
          <p:cNvPr id="3" name="Θέση περιεχομένου 2">
            <a:extLst>
              <a:ext uri="{FF2B5EF4-FFF2-40B4-BE49-F238E27FC236}">
                <a16:creationId xmlns:a16="http://schemas.microsoft.com/office/drawing/2014/main" id="{B1948E38-8FB0-4E51-A01C-C88794372E50}"/>
              </a:ext>
            </a:extLst>
          </p:cNvPr>
          <p:cNvSpPr>
            <a:spLocks noGrp="1"/>
          </p:cNvSpPr>
          <p:nvPr>
            <p:ph idx="1"/>
          </p:nvPr>
        </p:nvSpPr>
        <p:spPr/>
        <p:txBody>
          <a:bodyPr rtlCol="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el-GR"/>
              <a:t>Επεξεργασία στυλ υποδείγματος κειμένου</a:t>
            </a:r>
          </a:p>
          <a:p>
            <a:pPr lvl="1" rtl="0"/>
            <a:r>
              <a:rPr lang="el-GR"/>
              <a:t>Δεύτερου επιπέδου</a:t>
            </a:r>
          </a:p>
          <a:p>
            <a:pPr lvl="2" rtl="0"/>
            <a:r>
              <a:rPr lang="el-GR"/>
              <a:t>Τρίτου επιπέδου</a:t>
            </a:r>
          </a:p>
          <a:p>
            <a:pPr lvl="3" rtl="0"/>
            <a:r>
              <a:rPr lang="el-GR"/>
              <a:t>Τέταρτου επιπέδου</a:t>
            </a:r>
          </a:p>
          <a:p>
            <a:pPr lvl="4" rtl="0"/>
            <a:r>
              <a:rPr lang="el-GR"/>
              <a:t>Πέμπτου επιπέδου</a:t>
            </a:r>
            <a:endParaRPr lang="el-GR" dirty="0"/>
          </a:p>
        </p:txBody>
      </p:sp>
      <p:sp>
        <p:nvSpPr>
          <p:cNvPr id="4" name="Θέση υποσέλιδου 3">
            <a:extLst>
              <a:ext uri="{FF2B5EF4-FFF2-40B4-BE49-F238E27FC236}">
                <a16:creationId xmlns:a16="http://schemas.microsoft.com/office/drawing/2014/main" id="{E8FE0EB3-0FF4-4285-B9D3-90A5751B7BBF}"/>
              </a:ext>
            </a:extLst>
          </p:cNvPr>
          <p:cNvSpPr>
            <a:spLocks noGrp="1"/>
          </p:cNvSpPr>
          <p:nvPr>
            <p:ph type="ftr" sz="quarter" idx="12"/>
          </p:nvPr>
        </p:nvSpPr>
        <p:spPr/>
        <p:txBody>
          <a:bodyPr rtlCol="0"/>
          <a:lstStyle/>
          <a:p>
            <a:pPr rtl="0"/>
            <a:r>
              <a:rPr lang="el-GR" dirty="0"/>
              <a:t>Προσθήκη υποσέλιδου</a:t>
            </a:r>
          </a:p>
        </p:txBody>
      </p:sp>
      <p:sp>
        <p:nvSpPr>
          <p:cNvPr id="5" name="Θέση αριθμού διαφάνειας 4">
            <a:extLst>
              <a:ext uri="{FF2B5EF4-FFF2-40B4-BE49-F238E27FC236}">
                <a16:creationId xmlns:a16="http://schemas.microsoft.com/office/drawing/2014/main" id="{C8DE0AAD-6FBD-416B-A91A-21F2B737919E}"/>
              </a:ext>
            </a:extLst>
          </p:cNvPr>
          <p:cNvSpPr>
            <a:spLocks noGrp="1"/>
          </p:cNvSpPr>
          <p:nvPr>
            <p:ph type="sldNum" sz="quarter" idx="33"/>
          </p:nvPr>
        </p:nvSpPr>
        <p:spPr/>
        <p:txBody>
          <a:bodyPr rtlCol="0"/>
          <a:lstStyle/>
          <a:p>
            <a:pPr rtl="0"/>
            <a:fld id="{19B51A1E-902D-48AF-9020-955120F399B6}" type="slidenum">
              <a:rPr lang="el-GR" smtClean="0"/>
              <a:pPr/>
              <a:t>‹#›</a:t>
            </a:fld>
            <a:endParaRPr lang="el-GR" dirty="0"/>
          </a:p>
        </p:txBody>
      </p:sp>
    </p:spTree>
    <p:extLst>
      <p:ext uri="{BB962C8B-B14F-4D97-AF65-F5344CB8AC3E}">
        <p14:creationId xmlns:p14="http://schemas.microsoft.com/office/powerpoint/2010/main" val="40754885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idx="1"/>
          </p:nvPr>
        </p:nvSpPr>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4" name="Date Placeholder 3"/>
          <p:cNvSpPr>
            <a:spLocks noGrp="1"/>
          </p:cNvSpPr>
          <p:nvPr>
            <p:ph type="dt" sz="half" idx="10"/>
          </p:nvPr>
        </p:nvSpPr>
        <p:spPr/>
        <p:txBody>
          <a:bodyPr/>
          <a:lstStyle/>
          <a:p>
            <a:fld id="{961F3F4F-B4CA-4E33-9303-9563BE8B99BC}" type="datetime1">
              <a:rPr lang="el-GR" smtClean="0"/>
              <a:t>24/10/2025</a:t>
            </a:fld>
            <a:endParaRPr lang="el-GR"/>
          </a:p>
        </p:txBody>
      </p:sp>
      <p:sp>
        <p:nvSpPr>
          <p:cNvPr id="5" name="Footer Placeholder 4"/>
          <p:cNvSpPr>
            <a:spLocks noGrp="1"/>
          </p:cNvSpPr>
          <p:nvPr>
            <p:ph type="ftr" sz="quarter" idx="11"/>
          </p:nvPr>
        </p:nvSpPr>
        <p:spPr/>
        <p:txBody>
          <a:bodyPr/>
          <a:lstStyle/>
          <a:p>
            <a:r>
              <a:rPr lang="el-GR"/>
              <a:t>3ο Διεθνές Συνέδριο για την Προώθηση της Εκπαιδευτικής Καινοτομίας                  </a:t>
            </a:r>
          </a:p>
        </p:txBody>
      </p:sp>
      <p:sp>
        <p:nvSpPr>
          <p:cNvPr id="6" name="Slide Number Placeholder 5"/>
          <p:cNvSpPr>
            <a:spLocks noGrp="1"/>
          </p:cNvSpPr>
          <p:nvPr>
            <p:ph type="sldNum" sz="quarter" idx="12"/>
          </p:nvPr>
        </p:nvSpPr>
        <p:spPr/>
        <p:txBody>
          <a:bodyPr/>
          <a:lstStyle/>
          <a:p>
            <a:fld id="{07981EEA-4693-4605-B586-7EAC5C57DFE4}" type="slidenum">
              <a:rPr lang="el-GR" smtClean="0"/>
              <a:pPr/>
              <a:t>‹#›</a:t>
            </a:fld>
            <a:endParaRPr lang="el-GR"/>
          </a:p>
        </p:txBody>
      </p:sp>
    </p:spTree>
    <p:extLst>
      <p:ext uri="{BB962C8B-B14F-4D97-AF65-F5344CB8AC3E}">
        <p14:creationId xmlns:p14="http://schemas.microsoft.com/office/powerpoint/2010/main" val="132819164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2_Τίτλος και περιεχό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CFF4C50-933F-41F9-AD11-BD02410AA7D5}"/>
              </a:ext>
            </a:extLst>
          </p:cNvPr>
          <p:cNvSpPr>
            <a:spLocks noGrp="1"/>
          </p:cNvSpPr>
          <p:nvPr>
            <p:ph type="title" hasCustomPrompt="1"/>
          </p:nvPr>
        </p:nvSpPr>
        <p:spPr/>
        <p:txBody>
          <a:bodyPr rtlCol="0"/>
          <a:lstStyle>
            <a:lvl1pPr>
              <a:defRPr>
                <a:solidFill>
                  <a:schemeClr val="tx1">
                    <a:lumMod val="75000"/>
                    <a:lumOff val="25000"/>
                  </a:schemeClr>
                </a:solidFill>
              </a:defRPr>
            </a:lvl1pPr>
          </a:lstStyle>
          <a:p>
            <a:pPr rtl="0"/>
            <a:r>
              <a:rPr lang="el-GR" dirty="0"/>
              <a:t>Κάντε κλικ για να επεξεργαστείτε τη σελίδα τίτλου</a:t>
            </a:r>
          </a:p>
        </p:txBody>
      </p:sp>
      <p:sp>
        <p:nvSpPr>
          <p:cNvPr id="7" name="Υπότιτλος 2">
            <a:extLst>
              <a:ext uri="{FF2B5EF4-FFF2-40B4-BE49-F238E27FC236}">
                <a16:creationId xmlns:a16="http://schemas.microsoft.com/office/drawing/2014/main" id="{E97A9A62-1AA6-47A9-A1A0-54196823744C}"/>
              </a:ext>
            </a:extLst>
          </p:cNvPr>
          <p:cNvSpPr>
            <a:spLocks noGrp="1"/>
          </p:cNvSpPr>
          <p:nvPr>
            <p:ph type="body" sz="quarter" idx="32" hasCustomPrompt="1"/>
          </p:nvPr>
        </p:nvSpPr>
        <p:spPr>
          <a:xfrm>
            <a:off x="431800" y="1008000"/>
            <a:ext cx="11339513" cy="360000"/>
          </a:xfrm>
        </p:spPr>
        <p:txBody>
          <a:bodyPr rtlCol="0"/>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rtl="0"/>
            <a:r>
              <a:rPr lang="el-GR" dirty="0"/>
              <a:t>Υπότιτλος</a:t>
            </a:r>
          </a:p>
        </p:txBody>
      </p:sp>
      <p:sp>
        <p:nvSpPr>
          <p:cNvPr id="3" name="Θέση περιεχομένου 2">
            <a:extLst>
              <a:ext uri="{FF2B5EF4-FFF2-40B4-BE49-F238E27FC236}">
                <a16:creationId xmlns:a16="http://schemas.microsoft.com/office/drawing/2014/main" id="{B1948E38-8FB0-4E51-A01C-C88794372E50}"/>
              </a:ext>
            </a:extLst>
          </p:cNvPr>
          <p:cNvSpPr>
            <a:spLocks noGrp="1"/>
          </p:cNvSpPr>
          <p:nvPr>
            <p:ph idx="1"/>
          </p:nvPr>
        </p:nvSpPr>
        <p:spPr/>
        <p:txBody>
          <a:bodyPr rtlCol="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el-GR"/>
              <a:t>Επεξεργασία στυλ υποδείγματος κειμένου</a:t>
            </a:r>
          </a:p>
          <a:p>
            <a:pPr lvl="1" rtl="0"/>
            <a:r>
              <a:rPr lang="el-GR"/>
              <a:t>Δεύτερου επιπέδου</a:t>
            </a:r>
          </a:p>
          <a:p>
            <a:pPr lvl="2" rtl="0"/>
            <a:r>
              <a:rPr lang="el-GR"/>
              <a:t>Τρίτου επιπέδου</a:t>
            </a:r>
          </a:p>
          <a:p>
            <a:pPr lvl="3" rtl="0"/>
            <a:r>
              <a:rPr lang="el-GR"/>
              <a:t>Τέταρτου επιπέδου</a:t>
            </a:r>
          </a:p>
          <a:p>
            <a:pPr lvl="4" rtl="0"/>
            <a:r>
              <a:rPr lang="el-GR"/>
              <a:t>Πέμπτου επιπέδου</a:t>
            </a:r>
            <a:endParaRPr lang="el-GR" dirty="0"/>
          </a:p>
        </p:txBody>
      </p:sp>
      <p:sp>
        <p:nvSpPr>
          <p:cNvPr id="4" name="Θέση υποσέλιδου 3">
            <a:extLst>
              <a:ext uri="{FF2B5EF4-FFF2-40B4-BE49-F238E27FC236}">
                <a16:creationId xmlns:a16="http://schemas.microsoft.com/office/drawing/2014/main" id="{E8FE0EB3-0FF4-4285-B9D3-90A5751B7BBF}"/>
              </a:ext>
            </a:extLst>
          </p:cNvPr>
          <p:cNvSpPr>
            <a:spLocks noGrp="1"/>
          </p:cNvSpPr>
          <p:nvPr>
            <p:ph type="ftr" sz="quarter" idx="12"/>
          </p:nvPr>
        </p:nvSpPr>
        <p:spPr/>
        <p:txBody>
          <a:bodyPr rtlCol="0"/>
          <a:lstStyle/>
          <a:p>
            <a:pPr rtl="0"/>
            <a:r>
              <a:rPr lang="el-GR" dirty="0"/>
              <a:t>Προσθήκη υποσέλιδου</a:t>
            </a:r>
          </a:p>
        </p:txBody>
      </p:sp>
      <p:sp>
        <p:nvSpPr>
          <p:cNvPr id="5" name="Θέση αριθμού διαφάνειας 4">
            <a:extLst>
              <a:ext uri="{FF2B5EF4-FFF2-40B4-BE49-F238E27FC236}">
                <a16:creationId xmlns:a16="http://schemas.microsoft.com/office/drawing/2014/main" id="{C8DE0AAD-6FBD-416B-A91A-21F2B737919E}"/>
              </a:ext>
            </a:extLst>
          </p:cNvPr>
          <p:cNvSpPr>
            <a:spLocks noGrp="1"/>
          </p:cNvSpPr>
          <p:nvPr>
            <p:ph type="sldNum" sz="quarter" idx="33"/>
          </p:nvPr>
        </p:nvSpPr>
        <p:spPr/>
        <p:txBody>
          <a:bodyPr rtlCol="0"/>
          <a:lstStyle/>
          <a:p>
            <a:pPr rtl="0"/>
            <a:fld id="{19B51A1E-902D-48AF-9020-955120F399B6}" type="slidenum">
              <a:rPr lang="el-GR" smtClean="0"/>
              <a:pPr/>
              <a:t>‹#›</a:t>
            </a:fld>
            <a:endParaRPr lang="el-GR" dirty="0"/>
          </a:p>
        </p:txBody>
      </p:sp>
    </p:spTree>
    <p:extLst>
      <p:ext uri="{BB962C8B-B14F-4D97-AF65-F5344CB8AC3E}">
        <p14:creationId xmlns:p14="http://schemas.microsoft.com/office/powerpoint/2010/main" val="41644935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3_Τίτλος και περιεχό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CFF4C50-933F-41F9-AD11-BD02410AA7D5}"/>
              </a:ext>
            </a:extLst>
          </p:cNvPr>
          <p:cNvSpPr>
            <a:spLocks noGrp="1"/>
          </p:cNvSpPr>
          <p:nvPr>
            <p:ph type="title" hasCustomPrompt="1"/>
          </p:nvPr>
        </p:nvSpPr>
        <p:spPr/>
        <p:txBody>
          <a:bodyPr rtlCol="0"/>
          <a:lstStyle>
            <a:lvl1pPr>
              <a:defRPr>
                <a:solidFill>
                  <a:schemeClr val="tx1">
                    <a:lumMod val="75000"/>
                    <a:lumOff val="25000"/>
                  </a:schemeClr>
                </a:solidFill>
              </a:defRPr>
            </a:lvl1pPr>
          </a:lstStyle>
          <a:p>
            <a:pPr rtl="0"/>
            <a:r>
              <a:rPr lang="el-GR" dirty="0"/>
              <a:t>Κάντε κλικ για να επεξεργαστείτε τη σελίδα τίτλου</a:t>
            </a:r>
          </a:p>
        </p:txBody>
      </p:sp>
      <p:sp>
        <p:nvSpPr>
          <p:cNvPr id="7" name="Υπότιτλος 2">
            <a:extLst>
              <a:ext uri="{FF2B5EF4-FFF2-40B4-BE49-F238E27FC236}">
                <a16:creationId xmlns:a16="http://schemas.microsoft.com/office/drawing/2014/main" id="{E97A9A62-1AA6-47A9-A1A0-54196823744C}"/>
              </a:ext>
            </a:extLst>
          </p:cNvPr>
          <p:cNvSpPr>
            <a:spLocks noGrp="1"/>
          </p:cNvSpPr>
          <p:nvPr>
            <p:ph type="body" sz="quarter" idx="32" hasCustomPrompt="1"/>
          </p:nvPr>
        </p:nvSpPr>
        <p:spPr>
          <a:xfrm>
            <a:off x="431800" y="1008000"/>
            <a:ext cx="11339513" cy="360000"/>
          </a:xfrm>
        </p:spPr>
        <p:txBody>
          <a:bodyPr rtlCol="0"/>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rtl="0"/>
            <a:r>
              <a:rPr lang="el-GR" dirty="0"/>
              <a:t>Υπότιτλος</a:t>
            </a:r>
          </a:p>
        </p:txBody>
      </p:sp>
      <p:sp>
        <p:nvSpPr>
          <p:cNvPr id="3" name="Θέση περιεχομένου 2">
            <a:extLst>
              <a:ext uri="{FF2B5EF4-FFF2-40B4-BE49-F238E27FC236}">
                <a16:creationId xmlns:a16="http://schemas.microsoft.com/office/drawing/2014/main" id="{B1948E38-8FB0-4E51-A01C-C88794372E50}"/>
              </a:ext>
            </a:extLst>
          </p:cNvPr>
          <p:cNvSpPr>
            <a:spLocks noGrp="1"/>
          </p:cNvSpPr>
          <p:nvPr>
            <p:ph idx="1"/>
          </p:nvPr>
        </p:nvSpPr>
        <p:spPr/>
        <p:txBody>
          <a:bodyPr rtlCol="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el-GR"/>
              <a:t>Επεξεργασία στυλ υποδείγματος κειμένου</a:t>
            </a:r>
          </a:p>
          <a:p>
            <a:pPr lvl="1" rtl="0"/>
            <a:r>
              <a:rPr lang="el-GR"/>
              <a:t>Δεύτερου επιπέδου</a:t>
            </a:r>
          </a:p>
          <a:p>
            <a:pPr lvl="2" rtl="0"/>
            <a:r>
              <a:rPr lang="el-GR"/>
              <a:t>Τρίτου επιπέδου</a:t>
            </a:r>
          </a:p>
          <a:p>
            <a:pPr lvl="3" rtl="0"/>
            <a:r>
              <a:rPr lang="el-GR"/>
              <a:t>Τέταρτου επιπέδου</a:t>
            </a:r>
          </a:p>
          <a:p>
            <a:pPr lvl="4" rtl="0"/>
            <a:r>
              <a:rPr lang="el-GR"/>
              <a:t>Πέμπτου επιπέδου</a:t>
            </a:r>
            <a:endParaRPr lang="el-GR" dirty="0"/>
          </a:p>
        </p:txBody>
      </p:sp>
      <p:sp>
        <p:nvSpPr>
          <p:cNvPr id="4" name="Θέση υποσέλιδου 3">
            <a:extLst>
              <a:ext uri="{FF2B5EF4-FFF2-40B4-BE49-F238E27FC236}">
                <a16:creationId xmlns:a16="http://schemas.microsoft.com/office/drawing/2014/main" id="{E8FE0EB3-0FF4-4285-B9D3-90A5751B7BBF}"/>
              </a:ext>
            </a:extLst>
          </p:cNvPr>
          <p:cNvSpPr>
            <a:spLocks noGrp="1"/>
          </p:cNvSpPr>
          <p:nvPr>
            <p:ph type="ftr" sz="quarter" idx="12"/>
          </p:nvPr>
        </p:nvSpPr>
        <p:spPr/>
        <p:txBody>
          <a:bodyPr rtlCol="0"/>
          <a:lstStyle/>
          <a:p>
            <a:pPr rtl="0"/>
            <a:r>
              <a:rPr lang="el-GR" dirty="0"/>
              <a:t>Προσθήκη υποσέλιδου</a:t>
            </a:r>
          </a:p>
        </p:txBody>
      </p:sp>
      <p:sp>
        <p:nvSpPr>
          <p:cNvPr id="5" name="Θέση αριθμού διαφάνειας 4">
            <a:extLst>
              <a:ext uri="{FF2B5EF4-FFF2-40B4-BE49-F238E27FC236}">
                <a16:creationId xmlns:a16="http://schemas.microsoft.com/office/drawing/2014/main" id="{C8DE0AAD-6FBD-416B-A91A-21F2B737919E}"/>
              </a:ext>
            </a:extLst>
          </p:cNvPr>
          <p:cNvSpPr>
            <a:spLocks noGrp="1"/>
          </p:cNvSpPr>
          <p:nvPr>
            <p:ph type="sldNum" sz="quarter" idx="33"/>
          </p:nvPr>
        </p:nvSpPr>
        <p:spPr/>
        <p:txBody>
          <a:bodyPr rtlCol="0"/>
          <a:lstStyle/>
          <a:p>
            <a:pPr rtl="0"/>
            <a:fld id="{19B51A1E-902D-48AF-9020-955120F399B6}" type="slidenum">
              <a:rPr lang="el-GR" smtClean="0"/>
              <a:pPr/>
              <a:t>‹#›</a:t>
            </a:fld>
            <a:endParaRPr lang="el-GR" dirty="0"/>
          </a:p>
        </p:txBody>
      </p:sp>
    </p:spTree>
    <p:extLst>
      <p:ext uri="{BB962C8B-B14F-4D97-AF65-F5344CB8AC3E}">
        <p14:creationId xmlns:p14="http://schemas.microsoft.com/office/powerpoint/2010/main" val="170433297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4_Τίτλος και περιεχό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CFF4C50-933F-41F9-AD11-BD02410AA7D5}"/>
              </a:ext>
            </a:extLst>
          </p:cNvPr>
          <p:cNvSpPr>
            <a:spLocks noGrp="1"/>
          </p:cNvSpPr>
          <p:nvPr>
            <p:ph type="title" hasCustomPrompt="1"/>
          </p:nvPr>
        </p:nvSpPr>
        <p:spPr/>
        <p:txBody>
          <a:bodyPr rtlCol="0"/>
          <a:lstStyle>
            <a:lvl1pPr>
              <a:defRPr>
                <a:solidFill>
                  <a:schemeClr val="tx1">
                    <a:lumMod val="75000"/>
                    <a:lumOff val="25000"/>
                  </a:schemeClr>
                </a:solidFill>
              </a:defRPr>
            </a:lvl1pPr>
          </a:lstStyle>
          <a:p>
            <a:pPr rtl="0"/>
            <a:r>
              <a:rPr lang="el-GR" dirty="0"/>
              <a:t>Κάντε κλικ για να επεξεργαστείτε τη σελίδα τίτλου</a:t>
            </a:r>
          </a:p>
        </p:txBody>
      </p:sp>
      <p:sp>
        <p:nvSpPr>
          <p:cNvPr id="7" name="Υπότιτλος 2">
            <a:extLst>
              <a:ext uri="{FF2B5EF4-FFF2-40B4-BE49-F238E27FC236}">
                <a16:creationId xmlns:a16="http://schemas.microsoft.com/office/drawing/2014/main" id="{E97A9A62-1AA6-47A9-A1A0-54196823744C}"/>
              </a:ext>
            </a:extLst>
          </p:cNvPr>
          <p:cNvSpPr>
            <a:spLocks noGrp="1"/>
          </p:cNvSpPr>
          <p:nvPr>
            <p:ph type="body" sz="quarter" idx="32" hasCustomPrompt="1"/>
          </p:nvPr>
        </p:nvSpPr>
        <p:spPr>
          <a:xfrm>
            <a:off x="431800" y="1008000"/>
            <a:ext cx="11339513" cy="360000"/>
          </a:xfrm>
        </p:spPr>
        <p:txBody>
          <a:bodyPr rtlCol="0"/>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rtl="0"/>
            <a:r>
              <a:rPr lang="el-GR" dirty="0"/>
              <a:t>Υπότιτλος</a:t>
            </a:r>
          </a:p>
        </p:txBody>
      </p:sp>
      <p:sp>
        <p:nvSpPr>
          <p:cNvPr id="3" name="Θέση περιεχομένου 2">
            <a:extLst>
              <a:ext uri="{FF2B5EF4-FFF2-40B4-BE49-F238E27FC236}">
                <a16:creationId xmlns:a16="http://schemas.microsoft.com/office/drawing/2014/main" id="{B1948E38-8FB0-4E51-A01C-C88794372E50}"/>
              </a:ext>
            </a:extLst>
          </p:cNvPr>
          <p:cNvSpPr>
            <a:spLocks noGrp="1"/>
          </p:cNvSpPr>
          <p:nvPr>
            <p:ph idx="1"/>
          </p:nvPr>
        </p:nvSpPr>
        <p:spPr/>
        <p:txBody>
          <a:bodyPr rtlCol="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el-GR"/>
              <a:t>Επεξεργασία στυλ υποδείγματος κειμένου</a:t>
            </a:r>
          </a:p>
          <a:p>
            <a:pPr lvl="1" rtl="0"/>
            <a:r>
              <a:rPr lang="el-GR"/>
              <a:t>Δεύτερου επιπέδου</a:t>
            </a:r>
          </a:p>
          <a:p>
            <a:pPr lvl="2" rtl="0"/>
            <a:r>
              <a:rPr lang="el-GR"/>
              <a:t>Τρίτου επιπέδου</a:t>
            </a:r>
          </a:p>
          <a:p>
            <a:pPr lvl="3" rtl="0"/>
            <a:r>
              <a:rPr lang="el-GR"/>
              <a:t>Τέταρτου επιπέδου</a:t>
            </a:r>
          </a:p>
          <a:p>
            <a:pPr lvl="4" rtl="0"/>
            <a:r>
              <a:rPr lang="el-GR"/>
              <a:t>Πέμπτου επιπέδου</a:t>
            </a:r>
            <a:endParaRPr lang="el-GR" dirty="0"/>
          </a:p>
        </p:txBody>
      </p:sp>
      <p:sp>
        <p:nvSpPr>
          <p:cNvPr id="4" name="Θέση υποσέλιδου 3">
            <a:extLst>
              <a:ext uri="{FF2B5EF4-FFF2-40B4-BE49-F238E27FC236}">
                <a16:creationId xmlns:a16="http://schemas.microsoft.com/office/drawing/2014/main" id="{E8FE0EB3-0FF4-4285-B9D3-90A5751B7BBF}"/>
              </a:ext>
            </a:extLst>
          </p:cNvPr>
          <p:cNvSpPr>
            <a:spLocks noGrp="1"/>
          </p:cNvSpPr>
          <p:nvPr>
            <p:ph type="ftr" sz="quarter" idx="12"/>
          </p:nvPr>
        </p:nvSpPr>
        <p:spPr/>
        <p:txBody>
          <a:bodyPr rtlCol="0"/>
          <a:lstStyle/>
          <a:p>
            <a:pPr rtl="0"/>
            <a:r>
              <a:rPr lang="el-GR" dirty="0"/>
              <a:t>Προσθήκη υποσέλιδου</a:t>
            </a:r>
          </a:p>
        </p:txBody>
      </p:sp>
      <p:sp>
        <p:nvSpPr>
          <p:cNvPr id="5" name="Θέση αριθμού διαφάνειας 4">
            <a:extLst>
              <a:ext uri="{FF2B5EF4-FFF2-40B4-BE49-F238E27FC236}">
                <a16:creationId xmlns:a16="http://schemas.microsoft.com/office/drawing/2014/main" id="{C8DE0AAD-6FBD-416B-A91A-21F2B737919E}"/>
              </a:ext>
            </a:extLst>
          </p:cNvPr>
          <p:cNvSpPr>
            <a:spLocks noGrp="1"/>
          </p:cNvSpPr>
          <p:nvPr>
            <p:ph type="sldNum" sz="quarter" idx="33"/>
          </p:nvPr>
        </p:nvSpPr>
        <p:spPr/>
        <p:txBody>
          <a:bodyPr rtlCol="0"/>
          <a:lstStyle/>
          <a:p>
            <a:pPr rtl="0"/>
            <a:fld id="{19B51A1E-902D-48AF-9020-955120F399B6}" type="slidenum">
              <a:rPr lang="el-GR" smtClean="0"/>
              <a:pPr/>
              <a:t>‹#›</a:t>
            </a:fld>
            <a:endParaRPr lang="el-GR" dirty="0"/>
          </a:p>
        </p:txBody>
      </p:sp>
    </p:spTree>
    <p:extLst>
      <p:ext uri="{BB962C8B-B14F-4D97-AF65-F5344CB8AC3E}">
        <p14:creationId xmlns:p14="http://schemas.microsoft.com/office/powerpoint/2010/main" val="295905963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5_Τίτλος και περιεχό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CFF4C50-933F-41F9-AD11-BD02410AA7D5}"/>
              </a:ext>
            </a:extLst>
          </p:cNvPr>
          <p:cNvSpPr>
            <a:spLocks noGrp="1"/>
          </p:cNvSpPr>
          <p:nvPr>
            <p:ph type="title" hasCustomPrompt="1"/>
          </p:nvPr>
        </p:nvSpPr>
        <p:spPr/>
        <p:txBody>
          <a:bodyPr rtlCol="0"/>
          <a:lstStyle>
            <a:lvl1pPr>
              <a:defRPr>
                <a:solidFill>
                  <a:schemeClr val="tx1">
                    <a:lumMod val="75000"/>
                    <a:lumOff val="25000"/>
                  </a:schemeClr>
                </a:solidFill>
              </a:defRPr>
            </a:lvl1pPr>
          </a:lstStyle>
          <a:p>
            <a:pPr rtl="0"/>
            <a:r>
              <a:rPr lang="el-GR" dirty="0"/>
              <a:t>Κάντε κλικ για να επεξεργαστείτε τη σελίδα τίτλου</a:t>
            </a:r>
          </a:p>
        </p:txBody>
      </p:sp>
      <p:sp>
        <p:nvSpPr>
          <p:cNvPr id="7" name="Υπότιτλος 2">
            <a:extLst>
              <a:ext uri="{FF2B5EF4-FFF2-40B4-BE49-F238E27FC236}">
                <a16:creationId xmlns:a16="http://schemas.microsoft.com/office/drawing/2014/main" id="{E97A9A62-1AA6-47A9-A1A0-54196823744C}"/>
              </a:ext>
            </a:extLst>
          </p:cNvPr>
          <p:cNvSpPr>
            <a:spLocks noGrp="1"/>
          </p:cNvSpPr>
          <p:nvPr>
            <p:ph type="body" sz="quarter" idx="32" hasCustomPrompt="1"/>
          </p:nvPr>
        </p:nvSpPr>
        <p:spPr>
          <a:xfrm>
            <a:off x="431800" y="1008000"/>
            <a:ext cx="11339513" cy="360000"/>
          </a:xfrm>
        </p:spPr>
        <p:txBody>
          <a:bodyPr rtlCol="0"/>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rtl="0"/>
            <a:r>
              <a:rPr lang="el-GR" dirty="0"/>
              <a:t>Υπότιτλος</a:t>
            </a:r>
          </a:p>
        </p:txBody>
      </p:sp>
      <p:sp>
        <p:nvSpPr>
          <p:cNvPr id="3" name="Θέση περιεχομένου 2">
            <a:extLst>
              <a:ext uri="{FF2B5EF4-FFF2-40B4-BE49-F238E27FC236}">
                <a16:creationId xmlns:a16="http://schemas.microsoft.com/office/drawing/2014/main" id="{B1948E38-8FB0-4E51-A01C-C88794372E50}"/>
              </a:ext>
            </a:extLst>
          </p:cNvPr>
          <p:cNvSpPr>
            <a:spLocks noGrp="1"/>
          </p:cNvSpPr>
          <p:nvPr>
            <p:ph idx="1"/>
          </p:nvPr>
        </p:nvSpPr>
        <p:spPr/>
        <p:txBody>
          <a:bodyPr rtlCol="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el-GR"/>
              <a:t>Επεξεργασία στυλ υποδείγματος κειμένου</a:t>
            </a:r>
          </a:p>
          <a:p>
            <a:pPr lvl="1" rtl="0"/>
            <a:r>
              <a:rPr lang="el-GR"/>
              <a:t>Δεύτερου επιπέδου</a:t>
            </a:r>
          </a:p>
          <a:p>
            <a:pPr lvl="2" rtl="0"/>
            <a:r>
              <a:rPr lang="el-GR"/>
              <a:t>Τρίτου επιπέδου</a:t>
            </a:r>
          </a:p>
          <a:p>
            <a:pPr lvl="3" rtl="0"/>
            <a:r>
              <a:rPr lang="el-GR"/>
              <a:t>Τέταρτου επιπέδου</a:t>
            </a:r>
          </a:p>
          <a:p>
            <a:pPr lvl="4" rtl="0"/>
            <a:r>
              <a:rPr lang="el-GR"/>
              <a:t>Πέμπτου επιπέδου</a:t>
            </a:r>
            <a:endParaRPr lang="el-GR" dirty="0"/>
          </a:p>
        </p:txBody>
      </p:sp>
      <p:sp>
        <p:nvSpPr>
          <p:cNvPr id="4" name="Θέση υποσέλιδου 3">
            <a:extLst>
              <a:ext uri="{FF2B5EF4-FFF2-40B4-BE49-F238E27FC236}">
                <a16:creationId xmlns:a16="http://schemas.microsoft.com/office/drawing/2014/main" id="{E8FE0EB3-0FF4-4285-B9D3-90A5751B7BBF}"/>
              </a:ext>
            </a:extLst>
          </p:cNvPr>
          <p:cNvSpPr>
            <a:spLocks noGrp="1"/>
          </p:cNvSpPr>
          <p:nvPr>
            <p:ph type="ftr" sz="quarter" idx="12"/>
          </p:nvPr>
        </p:nvSpPr>
        <p:spPr/>
        <p:txBody>
          <a:bodyPr rtlCol="0"/>
          <a:lstStyle/>
          <a:p>
            <a:pPr rtl="0"/>
            <a:r>
              <a:rPr lang="el-GR" dirty="0"/>
              <a:t>Προσθήκη υποσέλιδου</a:t>
            </a:r>
          </a:p>
        </p:txBody>
      </p:sp>
      <p:sp>
        <p:nvSpPr>
          <p:cNvPr id="5" name="Θέση αριθμού διαφάνειας 4">
            <a:extLst>
              <a:ext uri="{FF2B5EF4-FFF2-40B4-BE49-F238E27FC236}">
                <a16:creationId xmlns:a16="http://schemas.microsoft.com/office/drawing/2014/main" id="{C8DE0AAD-6FBD-416B-A91A-21F2B737919E}"/>
              </a:ext>
            </a:extLst>
          </p:cNvPr>
          <p:cNvSpPr>
            <a:spLocks noGrp="1"/>
          </p:cNvSpPr>
          <p:nvPr>
            <p:ph type="sldNum" sz="quarter" idx="33"/>
          </p:nvPr>
        </p:nvSpPr>
        <p:spPr/>
        <p:txBody>
          <a:bodyPr rtlCol="0"/>
          <a:lstStyle/>
          <a:p>
            <a:pPr rtl="0"/>
            <a:fld id="{19B51A1E-902D-48AF-9020-955120F399B6}" type="slidenum">
              <a:rPr lang="el-GR" smtClean="0"/>
              <a:pPr/>
              <a:t>‹#›</a:t>
            </a:fld>
            <a:endParaRPr lang="el-GR" dirty="0"/>
          </a:p>
        </p:txBody>
      </p:sp>
    </p:spTree>
    <p:extLst>
      <p:ext uri="{BB962C8B-B14F-4D97-AF65-F5344CB8AC3E}">
        <p14:creationId xmlns:p14="http://schemas.microsoft.com/office/powerpoint/2010/main" val="215640313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6_Τίτλος και περιεχό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CFF4C50-933F-41F9-AD11-BD02410AA7D5}"/>
              </a:ext>
            </a:extLst>
          </p:cNvPr>
          <p:cNvSpPr>
            <a:spLocks noGrp="1"/>
          </p:cNvSpPr>
          <p:nvPr>
            <p:ph type="title" hasCustomPrompt="1"/>
          </p:nvPr>
        </p:nvSpPr>
        <p:spPr/>
        <p:txBody>
          <a:bodyPr rtlCol="0"/>
          <a:lstStyle>
            <a:lvl1pPr>
              <a:defRPr>
                <a:solidFill>
                  <a:schemeClr val="tx1">
                    <a:lumMod val="75000"/>
                    <a:lumOff val="25000"/>
                  </a:schemeClr>
                </a:solidFill>
              </a:defRPr>
            </a:lvl1pPr>
          </a:lstStyle>
          <a:p>
            <a:pPr rtl="0"/>
            <a:r>
              <a:rPr lang="el-GR" dirty="0"/>
              <a:t>Κάντε κλικ για να επεξεργαστείτε τη σελίδα τίτλου</a:t>
            </a:r>
          </a:p>
        </p:txBody>
      </p:sp>
      <p:sp>
        <p:nvSpPr>
          <p:cNvPr id="7" name="Υπότιτλος 2">
            <a:extLst>
              <a:ext uri="{FF2B5EF4-FFF2-40B4-BE49-F238E27FC236}">
                <a16:creationId xmlns:a16="http://schemas.microsoft.com/office/drawing/2014/main" id="{E97A9A62-1AA6-47A9-A1A0-54196823744C}"/>
              </a:ext>
            </a:extLst>
          </p:cNvPr>
          <p:cNvSpPr>
            <a:spLocks noGrp="1"/>
          </p:cNvSpPr>
          <p:nvPr>
            <p:ph type="body" sz="quarter" idx="32" hasCustomPrompt="1"/>
          </p:nvPr>
        </p:nvSpPr>
        <p:spPr>
          <a:xfrm>
            <a:off x="431800" y="1008000"/>
            <a:ext cx="11339513" cy="360000"/>
          </a:xfrm>
        </p:spPr>
        <p:txBody>
          <a:bodyPr rtlCol="0"/>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rtl="0"/>
            <a:r>
              <a:rPr lang="el-GR" dirty="0"/>
              <a:t>Υπότιτλος</a:t>
            </a:r>
          </a:p>
        </p:txBody>
      </p:sp>
      <p:sp>
        <p:nvSpPr>
          <p:cNvPr id="3" name="Θέση περιεχομένου 2">
            <a:extLst>
              <a:ext uri="{FF2B5EF4-FFF2-40B4-BE49-F238E27FC236}">
                <a16:creationId xmlns:a16="http://schemas.microsoft.com/office/drawing/2014/main" id="{B1948E38-8FB0-4E51-A01C-C88794372E50}"/>
              </a:ext>
            </a:extLst>
          </p:cNvPr>
          <p:cNvSpPr>
            <a:spLocks noGrp="1"/>
          </p:cNvSpPr>
          <p:nvPr>
            <p:ph idx="1"/>
          </p:nvPr>
        </p:nvSpPr>
        <p:spPr/>
        <p:txBody>
          <a:bodyPr rtlCol="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el-GR"/>
              <a:t>Επεξεργασία στυλ υποδείγματος κειμένου</a:t>
            </a:r>
          </a:p>
          <a:p>
            <a:pPr lvl="1" rtl="0"/>
            <a:r>
              <a:rPr lang="el-GR"/>
              <a:t>Δεύτερου επιπέδου</a:t>
            </a:r>
          </a:p>
          <a:p>
            <a:pPr lvl="2" rtl="0"/>
            <a:r>
              <a:rPr lang="el-GR"/>
              <a:t>Τρίτου επιπέδου</a:t>
            </a:r>
          </a:p>
          <a:p>
            <a:pPr lvl="3" rtl="0"/>
            <a:r>
              <a:rPr lang="el-GR"/>
              <a:t>Τέταρτου επιπέδου</a:t>
            </a:r>
          </a:p>
          <a:p>
            <a:pPr lvl="4" rtl="0"/>
            <a:r>
              <a:rPr lang="el-GR"/>
              <a:t>Πέμπτου επιπέδου</a:t>
            </a:r>
            <a:endParaRPr lang="el-GR" dirty="0"/>
          </a:p>
        </p:txBody>
      </p:sp>
      <p:sp>
        <p:nvSpPr>
          <p:cNvPr id="4" name="Θέση υποσέλιδου 3">
            <a:extLst>
              <a:ext uri="{FF2B5EF4-FFF2-40B4-BE49-F238E27FC236}">
                <a16:creationId xmlns:a16="http://schemas.microsoft.com/office/drawing/2014/main" id="{E8FE0EB3-0FF4-4285-B9D3-90A5751B7BBF}"/>
              </a:ext>
            </a:extLst>
          </p:cNvPr>
          <p:cNvSpPr>
            <a:spLocks noGrp="1"/>
          </p:cNvSpPr>
          <p:nvPr>
            <p:ph type="ftr" sz="quarter" idx="12"/>
          </p:nvPr>
        </p:nvSpPr>
        <p:spPr/>
        <p:txBody>
          <a:bodyPr rtlCol="0"/>
          <a:lstStyle/>
          <a:p>
            <a:pPr rtl="0"/>
            <a:r>
              <a:rPr lang="el-GR" dirty="0"/>
              <a:t>Προσθήκη υποσέλιδου</a:t>
            </a:r>
          </a:p>
        </p:txBody>
      </p:sp>
      <p:sp>
        <p:nvSpPr>
          <p:cNvPr id="5" name="Θέση αριθμού διαφάνειας 4">
            <a:extLst>
              <a:ext uri="{FF2B5EF4-FFF2-40B4-BE49-F238E27FC236}">
                <a16:creationId xmlns:a16="http://schemas.microsoft.com/office/drawing/2014/main" id="{C8DE0AAD-6FBD-416B-A91A-21F2B737919E}"/>
              </a:ext>
            </a:extLst>
          </p:cNvPr>
          <p:cNvSpPr>
            <a:spLocks noGrp="1"/>
          </p:cNvSpPr>
          <p:nvPr>
            <p:ph type="sldNum" sz="quarter" idx="33"/>
          </p:nvPr>
        </p:nvSpPr>
        <p:spPr/>
        <p:txBody>
          <a:bodyPr rtlCol="0"/>
          <a:lstStyle/>
          <a:p>
            <a:pPr rtl="0"/>
            <a:fld id="{19B51A1E-902D-48AF-9020-955120F399B6}" type="slidenum">
              <a:rPr lang="el-GR" smtClean="0"/>
              <a:pPr/>
              <a:t>‹#›</a:t>
            </a:fld>
            <a:endParaRPr lang="el-GR" dirty="0"/>
          </a:p>
        </p:txBody>
      </p:sp>
    </p:spTree>
    <p:extLst>
      <p:ext uri="{BB962C8B-B14F-4D97-AF65-F5344CB8AC3E}">
        <p14:creationId xmlns:p14="http://schemas.microsoft.com/office/powerpoint/2010/main" val="26304750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Επεξεργασία στυλ υποδείγματος κειμένου</a:t>
            </a:r>
          </a:p>
        </p:txBody>
      </p:sp>
      <p:sp>
        <p:nvSpPr>
          <p:cNvPr id="4" name="Date Placeholder 3"/>
          <p:cNvSpPr>
            <a:spLocks noGrp="1"/>
          </p:cNvSpPr>
          <p:nvPr>
            <p:ph type="dt" sz="half" idx="10"/>
          </p:nvPr>
        </p:nvSpPr>
        <p:spPr/>
        <p:txBody>
          <a:bodyPr/>
          <a:lstStyle/>
          <a:p>
            <a:fld id="{D2B9820B-ECAA-4733-95AD-A84AE661AC98}" type="datetime1">
              <a:rPr lang="el-GR" smtClean="0"/>
              <a:t>24/10/2025</a:t>
            </a:fld>
            <a:endParaRPr lang="el-GR"/>
          </a:p>
        </p:txBody>
      </p:sp>
      <p:sp>
        <p:nvSpPr>
          <p:cNvPr id="5" name="Footer Placeholder 4"/>
          <p:cNvSpPr>
            <a:spLocks noGrp="1"/>
          </p:cNvSpPr>
          <p:nvPr>
            <p:ph type="ftr" sz="quarter" idx="11"/>
          </p:nvPr>
        </p:nvSpPr>
        <p:spPr/>
        <p:txBody>
          <a:bodyPr/>
          <a:lstStyle/>
          <a:p>
            <a:r>
              <a:rPr lang="el-GR"/>
              <a:t>3ο Διεθνές Συνέδριο για την Προώθηση της Εκπαιδευτικής Καινοτομίας                  </a:t>
            </a:r>
          </a:p>
        </p:txBody>
      </p:sp>
      <p:sp>
        <p:nvSpPr>
          <p:cNvPr id="6" name="Slide Number Placeholder 5"/>
          <p:cNvSpPr>
            <a:spLocks noGrp="1"/>
          </p:cNvSpPr>
          <p:nvPr>
            <p:ph type="sldNum" sz="quarter" idx="12"/>
          </p:nvPr>
        </p:nvSpPr>
        <p:spPr/>
        <p:txBody>
          <a:bodyPr/>
          <a:lstStyle/>
          <a:p>
            <a:fld id="{07981EEA-4693-4605-B586-7EAC5C57DFE4}" type="slidenum">
              <a:rPr lang="el-GR" smtClean="0"/>
              <a:pPr/>
              <a:t>‹#›</a:t>
            </a:fld>
            <a:endParaRPr lang="el-GR"/>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396581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5" name="Date Placeholder 4"/>
          <p:cNvSpPr>
            <a:spLocks noGrp="1"/>
          </p:cNvSpPr>
          <p:nvPr>
            <p:ph type="dt" sz="half" idx="10"/>
          </p:nvPr>
        </p:nvSpPr>
        <p:spPr/>
        <p:txBody>
          <a:bodyPr/>
          <a:lstStyle/>
          <a:p>
            <a:fld id="{2A567E39-DE05-4EBD-B298-CEC04DD8441F}" type="datetime1">
              <a:rPr lang="el-GR" smtClean="0"/>
              <a:t>24/10/2025</a:t>
            </a:fld>
            <a:endParaRPr lang="el-GR"/>
          </a:p>
        </p:txBody>
      </p:sp>
      <p:sp>
        <p:nvSpPr>
          <p:cNvPr id="6" name="Footer Placeholder 5"/>
          <p:cNvSpPr>
            <a:spLocks noGrp="1"/>
          </p:cNvSpPr>
          <p:nvPr>
            <p:ph type="ftr" sz="quarter" idx="11"/>
          </p:nvPr>
        </p:nvSpPr>
        <p:spPr/>
        <p:txBody>
          <a:bodyPr/>
          <a:lstStyle/>
          <a:p>
            <a:r>
              <a:rPr lang="el-GR"/>
              <a:t>3ο Διεθνές Συνέδριο για την Προώθηση της Εκπαιδευτικής Καινοτομίας                  </a:t>
            </a:r>
          </a:p>
        </p:txBody>
      </p:sp>
      <p:sp>
        <p:nvSpPr>
          <p:cNvPr id="7" name="Slide Number Placeholder 6"/>
          <p:cNvSpPr>
            <a:spLocks noGrp="1"/>
          </p:cNvSpPr>
          <p:nvPr>
            <p:ph type="sldNum" sz="quarter" idx="12"/>
          </p:nvPr>
        </p:nvSpPr>
        <p:spPr/>
        <p:txBody>
          <a:bodyPr/>
          <a:lstStyle/>
          <a:p>
            <a:fld id="{07981EEA-4693-4605-B586-7EAC5C57DFE4}" type="slidenum">
              <a:rPr lang="el-GR" smtClean="0"/>
              <a:pPr/>
              <a:t>‹#›</a:t>
            </a:fld>
            <a:endParaRPr lang="el-GR"/>
          </a:p>
        </p:txBody>
      </p:sp>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741642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Επεξεργασία στυλ υποδείγματος κειμένου</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5" name="Text Placeholder 4"/>
          <p:cNvSpPr>
            <a:spLocks noGrp="1"/>
          </p:cNvSpPr>
          <p:nvPr>
            <p:ph type="body" sz="quarter" idx="3"/>
          </p:nvPr>
        </p:nvSpPr>
        <p:spPr>
          <a:xfrm>
            <a:off x="6180671" y="2658533"/>
            <a:ext cx="4718304" cy="576262"/>
          </a:xfrm>
        </p:spPr>
        <p:txBody>
          <a:bodyPr anchor="b">
            <a:noAutofit/>
          </a:bodyPr>
          <a:lstStyle>
            <a:lvl1pPr marL="0" indent="0">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Επεξεργασία στυλ υποδείγματος κειμένου</a:t>
            </a:r>
          </a:p>
        </p:txBody>
      </p:sp>
      <p:sp>
        <p:nvSpPr>
          <p:cNvPr id="6" name="Content Placeholder 5"/>
          <p:cNvSpPr>
            <a:spLocks noGrp="1"/>
          </p:cNvSpPr>
          <p:nvPr>
            <p:ph sz="quarter" idx="4"/>
          </p:nvPr>
        </p:nvSpPr>
        <p:spPr>
          <a:xfrm>
            <a:off x="6180671" y="3243262"/>
            <a:ext cx="4718304" cy="2632605"/>
          </a:xfrm>
        </p:spPr>
        <p:txBody>
          <a:bodyPr anchor="t">
            <a:normAutofit/>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7" name="Date Placeholder 6"/>
          <p:cNvSpPr>
            <a:spLocks noGrp="1"/>
          </p:cNvSpPr>
          <p:nvPr>
            <p:ph type="dt" sz="half" idx="10"/>
          </p:nvPr>
        </p:nvSpPr>
        <p:spPr/>
        <p:txBody>
          <a:bodyPr/>
          <a:lstStyle/>
          <a:p>
            <a:fld id="{D8A5A08B-A644-4C6F-8979-52B096ADB8DC}" type="datetime1">
              <a:rPr lang="el-GR" smtClean="0"/>
              <a:t>24/10/2025</a:t>
            </a:fld>
            <a:endParaRPr lang="el-GR"/>
          </a:p>
        </p:txBody>
      </p:sp>
      <p:sp>
        <p:nvSpPr>
          <p:cNvPr id="8" name="Footer Placeholder 7"/>
          <p:cNvSpPr>
            <a:spLocks noGrp="1"/>
          </p:cNvSpPr>
          <p:nvPr>
            <p:ph type="ftr" sz="quarter" idx="11"/>
          </p:nvPr>
        </p:nvSpPr>
        <p:spPr/>
        <p:txBody>
          <a:bodyPr/>
          <a:lstStyle/>
          <a:p>
            <a:r>
              <a:rPr lang="el-GR"/>
              <a:t>3ο Διεθνές Συνέδριο για την Προώθηση της Εκπαιδευτικής Καινοτομίας                  </a:t>
            </a:r>
          </a:p>
        </p:txBody>
      </p:sp>
      <p:sp>
        <p:nvSpPr>
          <p:cNvPr id="9" name="Slide Number Placeholder 8"/>
          <p:cNvSpPr>
            <a:spLocks noGrp="1"/>
          </p:cNvSpPr>
          <p:nvPr>
            <p:ph type="sldNum" sz="quarter" idx="12"/>
          </p:nvPr>
        </p:nvSpPr>
        <p:spPr/>
        <p:txBody>
          <a:bodyPr/>
          <a:lstStyle/>
          <a:p>
            <a:fld id="{07981EEA-4693-4605-B586-7EAC5C57DFE4}" type="slidenum">
              <a:rPr lang="el-GR" smtClean="0"/>
              <a:pPr/>
              <a:t>‹#›</a:t>
            </a:fld>
            <a:endParaRPr lang="el-GR"/>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177242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Date Placeholder 2"/>
          <p:cNvSpPr>
            <a:spLocks noGrp="1"/>
          </p:cNvSpPr>
          <p:nvPr>
            <p:ph type="dt" sz="half" idx="10"/>
          </p:nvPr>
        </p:nvSpPr>
        <p:spPr/>
        <p:txBody>
          <a:bodyPr/>
          <a:lstStyle/>
          <a:p>
            <a:fld id="{A0E02647-C46C-4870-A9FF-736F9AF37AAC}" type="datetime1">
              <a:rPr lang="el-GR" smtClean="0"/>
              <a:t>24/10/2025</a:t>
            </a:fld>
            <a:endParaRPr lang="el-GR"/>
          </a:p>
        </p:txBody>
      </p:sp>
      <p:sp>
        <p:nvSpPr>
          <p:cNvPr id="4" name="Footer Placeholder 3"/>
          <p:cNvSpPr>
            <a:spLocks noGrp="1"/>
          </p:cNvSpPr>
          <p:nvPr>
            <p:ph type="ftr" sz="quarter" idx="11"/>
          </p:nvPr>
        </p:nvSpPr>
        <p:spPr/>
        <p:txBody>
          <a:bodyPr/>
          <a:lstStyle/>
          <a:p>
            <a:r>
              <a:rPr lang="el-GR"/>
              <a:t>3ο Διεθνές Συνέδριο για την Προώθηση της Εκπαιδευτικής Καινοτομίας                  </a:t>
            </a:r>
          </a:p>
        </p:txBody>
      </p:sp>
      <p:sp>
        <p:nvSpPr>
          <p:cNvPr id="5" name="Slide Number Placeholder 4"/>
          <p:cNvSpPr>
            <a:spLocks noGrp="1"/>
          </p:cNvSpPr>
          <p:nvPr>
            <p:ph type="sldNum" sz="quarter" idx="12"/>
          </p:nvPr>
        </p:nvSpPr>
        <p:spPr/>
        <p:txBody>
          <a:bodyPr/>
          <a:lstStyle/>
          <a:p>
            <a:fld id="{07981EEA-4693-4605-B586-7EAC5C57DFE4}" type="slidenum">
              <a:rPr lang="el-GR" smtClean="0"/>
              <a:pPr/>
              <a:t>‹#›</a:t>
            </a:fld>
            <a:endParaRPr lang="el-GR"/>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464346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70A7A16-37E8-410F-AF96-203043C54D83}" type="datetime1">
              <a:rPr lang="el-GR" smtClean="0"/>
              <a:t>24/10/2025</a:t>
            </a:fld>
            <a:endParaRPr lang="el-GR"/>
          </a:p>
        </p:txBody>
      </p:sp>
      <p:sp>
        <p:nvSpPr>
          <p:cNvPr id="3" name="Footer Placeholder 2"/>
          <p:cNvSpPr>
            <a:spLocks noGrp="1"/>
          </p:cNvSpPr>
          <p:nvPr>
            <p:ph type="ftr" sz="quarter" idx="11"/>
          </p:nvPr>
        </p:nvSpPr>
        <p:spPr/>
        <p:txBody>
          <a:bodyPr/>
          <a:lstStyle/>
          <a:p>
            <a:r>
              <a:rPr lang="el-GR"/>
              <a:t>3ο Διεθνές Συνέδριο για την Προώθηση της Εκπαιδευτικής Καινοτομίας                  </a:t>
            </a:r>
          </a:p>
        </p:txBody>
      </p:sp>
      <p:sp>
        <p:nvSpPr>
          <p:cNvPr id="4" name="Slide Number Placeholder 3"/>
          <p:cNvSpPr>
            <a:spLocks noGrp="1"/>
          </p:cNvSpPr>
          <p:nvPr>
            <p:ph type="sldNum" sz="quarter" idx="12"/>
          </p:nvPr>
        </p:nvSpPr>
        <p:spPr/>
        <p:txBody>
          <a:bodyPr/>
          <a:lstStyle/>
          <a:p>
            <a:fld id="{07981EEA-4693-4605-B586-7EAC5C57DFE4}" type="slidenum">
              <a:rPr lang="el-GR" smtClean="0"/>
              <a:pPr/>
              <a:t>‹#›</a:t>
            </a:fld>
            <a:endParaRPr lang="el-GR"/>
          </a:p>
        </p:txBody>
      </p:sp>
    </p:spTree>
    <p:extLst>
      <p:ext uri="{BB962C8B-B14F-4D97-AF65-F5344CB8AC3E}">
        <p14:creationId xmlns:p14="http://schemas.microsoft.com/office/powerpoint/2010/main" val="17339173"/>
      </p:ext>
    </p:extLst>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Επεξεργασία στυλ υποδείγματος κειμένου</a:t>
            </a:r>
          </a:p>
        </p:txBody>
      </p:sp>
      <p:sp>
        <p:nvSpPr>
          <p:cNvPr id="5" name="Date Placeholder 4"/>
          <p:cNvSpPr>
            <a:spLocks noGrp="1"/>
          </p:cNvSpPr>
          <p:nvPr>
            <p:ph type="dt" sz="half" idx="10"/>
          </p:nvPr>
        </p:nvSpPr>
        <p:spPr/>
        <p:txBody>
          <a:bodyPr/>
          <a:lstStyle/>
          <a:p>
            <a:fld id="{1E108A79-F559-4288-BA48-6131460DA9DC}" type="datetime1">
              <a:rPr lang="el-GR" smtClean="0"/>
              <a:t>24/10/2025</a:t>
            </a:fld>
            <a:endParaRPr lang="el-GR"/>
          </a:p>
        </p:txBody>
      </p:sp>
      <p:sp>
        <p:nvSpPr>
          <p:cNvPr id="6" name="Footer Placeholder 5"/>
          <p:cNvSpPr>
            <a:spLocks noGrp="1"/>
          </p:cNvSpPr>
          <p:nvPr>
            <p:ph type="ftr" sz="quarter" idx="11"/>
          </p:nvPr>
        </p:nvSpPr>
        <p:spPr/>
        <p:txBody>
          <a:bodyPr/>
          <a:lstStyle/>
          <a:p>
            <a:r>
              <a:rPr lang="el-GR"/>
              <a:t>3ο Διεθνές Συνέδριο για την Προώθηση της Εκπαιδευτικής Καινοτομίας                  </a:t>
            </a:r>
          </a:p>
        </p:txBody>
      </p:sp>
      <p:sp>
        <p:nvSpPr>
          <p:cNvPr id="7" name="Slide Number Placeholder 6"/>
          <p:cNvSpPr>
            <a:spLocks noGrp="1"/>
          </p:cNvSpPr>
          <p:nvPr>
            <p:ph type="sldNum" sz="quarter" idx="12"/>
          </p:nvPr>
        </p:nvSpPr>
        <p:spPr/>
        <p:txBody>
          <a:bodyPr/>
          <a:lstStyle/>
          <a:p>
            <a:fld id="{07981EEA-4693-4605-B586-7EAC5C57DFE4}" type="slidenum">
              <a:rPr lang="el-GR" smtClean="0"/>
              <a:pPr/>
              <a:t>‹#›</a:t>
            </a:fld>
            <a:endParaRPr lang="el-GR"/>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520529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l-GR"/>
              <a:t>Κάντε κλικ για να επεξεργαστείτε τον τίτλο υποδείγματος</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l-GR"/>
              <a:t>Κάντε κλικ στο εικονίδιο για να προσθέσετε εικόνα</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Επεξεργασία στυλ υποδείγματος κειμένου</a:t>
            </a:r>
          </a:p>
        </p:txBody>
      </p:sp>
      <p:sp>
        <p:nvSpPr>
          <p:cNvPr id="5" name="Date Placeholder 4"/>
          <p:cNvSpPr>
            <a:spLocks noGrp="1"/>
          </p:cNvSpPr>
          <p:nvPr>
            <p:ph type="dt" sz="half" idx="10"/>
          </p:nvPr>
        </p:nvSpPr>
        <p:spPr/>
        <p:txBody>
          <a:bodyPr/>
          <a:lstStyle/>
          <a:p>
            <a:fld id="{2D39D283-C609-49E4-A294-109C3897888D}" type="datetime1">
              <a:rPr lang="el-GR" smtClean="0"/>
              <a:t>24/10/2025</a:t>
            </a:fld>
            <a:endParaRPr lang="el-GR"/>
          </a:p>
        </p:txBody>
      </p:sp>
      <p:sp>
        <p:nvSpPr>
          <p:cNvPr id="6" name="Footer Placeholder 5"/>
          <p:cNvSpPr>
            <a:spLocks noGrp="1"/>
          </p:cNvSpPr>
          <p:nvPr>
            <p:ph type="ftr" sz="quarter" idx="11"/>
          </p:nvPr>
        </p:nvSpPr>
        <p:spPr/>
        <p:txBody>
          <a:bodyPr/>
          <a:lstStyle/>
          <a:p>
            <a:r>
              <a:rPr lang="el-GR"/>
              <a:t>3ο Διεθνές Συνέδριο για την Προώθηση της Εκπαιδευτικής Καινοτομίας                  </a:t>
            </a:r>
          </a:p>
        </p:txBody>
      </p:sp>
      <p:sp>
        <p:nvSpPr>
          <p:cNvPr id="7" name="Slide Number Placeholder 6"/>
          <p:cNvSpPr>
            <a:spLocks noGrp="1"/>
          </p:cNvSpPr>
          <p:nvPr>
            <p:ph type="sldNum" sz="quarter" idx="12"/>
          </p:nvPr>
        </p:nvSpPr>
        <p:spPr/>
        <p:txBody>
          <a:bodyPr/>
          <a:lstStyle/>
          <a:p>
            <a:fld id="{07981EEA-4693-4605-B586-7EAC5C57DFE4}" type="slidenum">
              <a:rPr lang="el-GR" smtClean="0"/>
              <a:pPr/>
              <a:t>‹#›</a:t>
            </a:fld>
            <a:endParaRPr lang="el-GR"/>
          </a:p>
        </p:txBody>
      </p:sp>
    </p:spTree>
    <p:extLst>
      <p:ext uri="{BB962C8B-B14F-4D97-AF65-F5344CB8AC3E}">
        <p14:creationId xmlns:p14="http://schemas.microsoft.com/office/powerpoint/2010/main" val="41834439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2.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0" y="0"/>
            <a:ext cx="12188825" cy="6856215"/>
            <a:chOff x="0" y="0"/>
            <a:chExt cx="12188825" cy="6856215"/>
          </a:xfrm>
        </p:grpSpPr>
        <p:pic>
          <p:nvPicPr>
            <p:cNvPr id="8" name="Picture 7" descr="HD-PanelContent-V.png"/>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7">
              <a:extLst>
                <a:ext uri="{28A0092B-C50C-407E-A947-70E740481C1C}">
                  <a14:useLocalDpi xmlns:a14="http://schemas.microsoft.com/office/drawing/2010/main" val="0"/>
                </a:ext>
              </a:extLst>
            </a:blip>
            <a:srcRect r="5093"/>
            <a:stretch/>
          </p:blipFill>
          <p:spPr>
            <a:xfrm rot="5400000">
              <a:off x="5706471" y="76265"/>
              <a:ext cx="758952" cy="606425"/>
            </a:xfrm>
            <a:prstGeom prst="rect">
              <a:avLst/>
            </a:prstGeom>
          </p:spPr>
        </p:pic>
        <p:pic>
          <p:nvPicPr>
            <p:cNvPr id="11" name="Picture 10" descr="HDRibbonContent-UniformTrim.png"/>
            <p:cNvPicPr>
              <a:picLocks noChangeAspect="1"/>
            </p:cNvPicPr>
            <p:nvPr/>
          </p:nvPicPr>
          <p:blipFill rotWithShape="1">
            <a:blip r:embed="rId27">
              <a:extLst>
                <a:ext uri="{28A0092B-C50C-407E-A947-70E740481C1C}">
                  <a14:useLocalDpi xmlns:a14="http://schemas.microsoft.com/office/drawing/2010/main" val="0"/>
                </a:ext>
              </a:extLst>
            </a:blip>
            <a:srcRect r="5093"/>
            <a:stretch/>
          </p:blipFill>
          <p:spPr>
            <a:xfrm rot="5400000">
              <a:off x="5706470" y="6173526"/>
              <a:ext cx="758952"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370A7A16-37E8-410F-AF96-203043C54D83}" type="datetime1">
              <a:rPr lang="el-GR" smtClean="0"/>
              <a:t>24/10/2025</a:t>
            </a:fld>
            <a:endParaRPr lang="el-GR"/>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r>
              <a:rPr lang="el-GR"/>
              <a:t>3ο Διεθνές Συνέδριο για την Προώθηση της Εκπαιδευτικής Καινοτομίας                  </a:t>
            </a:r>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07981EEA-4693-4605-B586-7EAC5C57DFE4}" type="slidenum">
              <a:rPr lang="el-GR" smtClean="0"/>
              <a:pPr/>
              <a:t>‹#›</a:t>
            </a:fld>
            <a:endParaRPr lang="el-GR"/>
          </a:p>
        </p:txBody>
      </p:sp>
    </p:spTree>
    <p:extLst>
      <p:ext uri="{BB962C8B-B14F-4D97-AF65-F5344CB8AC3E}">
        <p14:creationId xmlns:p14="http://schemas.microsoft.com/office/powerpoint/2010/main" val="322208013"/>
      </p:ext>
    </p:extLst>
  </p:cSld>
  <p:clrMap bg1="lt1" tx1="dk1" bg2="lt2" tx2="dk2" accent1="accent1" accent2="accent2" accent3="accent3" accent4="accent4" accent5="accent5" accent6="accent6" hlink="hlink" folHlink="folHlink"/>
  <p:sldLayoutIdLst>
    <p:sldLayoutId id="2147483995" r:id="rId1"/>
    <p:sldLayoutId id="2147483996" r:id="rId2"/>
    <p:sldLayoutId id="2147483997" r:id="rId3"/>
    <p:sldLayoutId id="2147483998" r:id="rId4"/>
    <p:sldLayoutId id="2147483999" r:id="rId5"/>
    <p:sldLayoutId id="2147484000" r:id="rId6"/>
    <p:sldLayoutId id="2147484001" r:id="rId7"/>
    <p:sldLayoutId id="2147484002" r:id="rId8"/>
    <p:sldLayoutId id="2147484003" r:id="rId9"/>
    <p:sldLayoutId id="2147484004" r:id="rId10"/>
    <p:sldLayoutId id="2147484005" r:id="rId11"/>
    <p:sldLayoutId id="2147484006" r:id="rId12"/>
    <p:sldLayoutId id="2147484007" r:id="rId13"/>
    <p:sldLayoutId id="2147484008" r:id="rId14"/>
    <p:sldLayoutId id="2147484009" r:id="rId15"/>
    <p:sldLayoutId id="2147484010" r:id="rId16"/>
    <p:sldLayoutId id="2147484011" r:id="rId17"/>
    <p:sldLayoutId id="2147484012" r:id="rId18"/>
    <p:sldLayoutId id="2147484013" r:id="rId19"/>
    <p:sldLayoutId id="2147484014" r:id="rId20"/>
    <p:sldLayoutId id="2147484015" r:id="rId21"/>
    <p:sldLayoutId id="2147484016" r:id="rId22"/>
    <p:sldLayoutId id="2147484017" r:id="rId23"/>
    <p:sldLayoutId id="2147484018" r:id="rId24"/>
  </p:sldLayoutIdLst>
  <p:hf hdr="0" ftr="0" dt="0"/>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3.xml"/><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 Id="rId5" Type="http://schemas.openxmlformats.org/officeDocument/2006/relationships/image" Target="../media/image40.png"/><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9.xml"/><Relationship Id="rId4" Type="http://schemas.openxmlformats.org/officeDocument/2006/relationships/image" Target="../media/image4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7.xml"/><Relationship Id="rId4" Type="http://schemas.openxmlformats.org/officeDocument/2006/relationships/image" Target="../media/image54.png"/></Relationships>
</file>

<file path=ppt/slides/_rels/slide4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4.xml"/><Relationship Id="rId4" Type="http://schemas.openxmlformats.org/officeDocument/2006/relationships/image" Target="../media/image43.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7.xml"/><Relationship Id="rId4" Type="http://schemas.microsoft.com/office/2007/relationships/hdphoto" Target="../media/hdphoto2.wdp"/></Relationships>
</file>

<file path=ppt/slides/_rels/slide4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png"/><Relationship Id="rId1" Type="http://schemas.openxmlformats.org/officeDocument/2006/relationships/slideLayout" Target="../slideLayouts/slideLayout7.xml"/><Relationship Id="rId6" Type="http://schemas.openxmlformats.org/officeDocument/2006/relationships/image" Target="../media/image63.jpeg"/><Relationship Id="rId5" Type="http://schemas.openxmlformats.org/officeDocument/2006/relationships/image" Target="../media/image62.jpeg"/><Relationship Id="rId4" Type="http://schemas.openxmlformats.org/officeDocument/2006/relationships/image" Target="../media/image61.jpeg"/></Relationships>
</file>

<file path=ppt/slides/_rels/slide47.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7.xml"/><Relationship Id="rId5" Type="http://schemas.openxmlformats.org/officeDocument/2006/relationships/image" Target="../media/image68.png"/><Relationship Id="rId4" Type="http://schemas.openxmlformats.org/officeDocument/2006/relationships/image" Target="../media/image67.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18.xml"/><Relationship Id="rId5" Type="http://schemas.openxmlformats.org/officeDocument/2006/relationships/image" Target="../media/image10.png"/><Relationship Id="rId4" Type="http://schemas.openxmlformats.org/officeDocument/2006/relationships/image" Target="../media/image9.png"/></Relationships>
</file>

<file path=ppt/slides/_rels/slide50.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69.jpeg"/><Relationship Id="rId7" Type="http://schemas.openxmlformats.org/officeDocument/2006/relationships/image" Target="../media/image71.png"/><Relationship Id="rId2" Type="http://schemas.openxmlformats.org/officeDocument/2006/relationships/hyperlink" Target="http://www.eleftheria.gr/media/k2/items/cache/f03f116314439811ac485f7708643a6c_XL.jpg" TargetMode="External"/><Relationship Id="rId1" Type="http://schemas.openxmlformats.org/officeDocument/2006/relationships/slideLayout" Target="../slideLayouts/slideLayout4.xml"/><Relationship Id="rId6" Type="http://schemas.openxmlformats.org/officeDocument/2006/relationships/image" Target="../media/image70.jpeg"/><Relationship Id="rId5" Type="http://schemas.openxmlformats.org/officeDocument/2006/relationships/hyperlink" Target="https://3.bp.blogspot.com/-skNseH447_0/WDyyBes4GSI/AAAAAAAABS0/9uvT6vpdLxo2sk4nSkqdLkFUfY57Ks7WACPcB/s1600/DSC03248.jpgA.jpg" TargetMode="External"/><Relationship Id="rId4" Type="http://schemas.openxmlformats.org/officeDocument/2006/relationships/image" Target="../media/image44.png"/></Relationships>
</file>

<file path=ppt/slides/_rels/slide51.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7.xml"/><Relationship Id="rId5" Type="http://schemas.openxmlformats.org/officeDocument/2006/relationships/image" Target="../media/image76.png"/><Relationship Id="rId4" Type="http://schemas.openxmlformats.org/officeDocument/2006/relationships/image" Target="../media/image75.png"/></Relationships>
</file>

<file path=ppt/slides/_rels/slide5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7.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s>
</file>

<file path=ppt/slides/_rels/slide5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7.xml"/><Relationship Id="rId4" Type="http://schemas.openxmlformats.org/officeDocument/2006/relationships/image" Target="../media/image85.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9.xml"/><Relationship Id="rId4" Type="http://schemas.openxmlformats.org/officeDocument/2006/relationships/image" Target="../media/image13.png"/></Relationships>
</file>

<file path=ppt/slides/_rels/slide60.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7.xml"/><Relationship Id="rId5" Type="http://schemas.openxmlformats.org/officeDocument/2006/relationships/image" Target="../media/image93.png"/><Relationship Id="rId4" Type="http://schemas.openxmlformats.org/officeDocument/2006/relationships/image" Target="../media/image92.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7.xml"/><Relationship Id="rId5" Type="http://schemas.openxmlformats.org/officeDocument/2006/relationships/image" Target="../media/image101.png"/><Relationship Id="rId4" Type="http://schemas.openxmlformats.org/officeDocument/2006/relationships/image" Target="../media/image100.png"/></Relationships>
</file>

<file path=ppt/slides/_rels/slide68.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7.xml"/><Relationship Id="rId5" Type="http://schemas.openxmlformats.org/officeDocument/2006/relationships/image" Target="../media/image105.png"/><Relationship Id="rId4" Type="http://schemas.openxmlformats.org/officeDocument/2006/relationships/image" Target="../media/image104.png"/></Relationships>
</file>

<file path=ppt/slides/_rels/slide69.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0.xml"/><Relationship Id="rId4" Type="http://schemas.openxmlformats.org/officeDocument/2006/relationships/image" Target="../media/image16.png"/></Relationships>
</file>

<file path=ppt/slides/_rels/slide70.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7.xml"/><Relationship Id="rId6" Type="http://schemas.openxmlformats.org/officeDocument/2006/relationships/image" Target="../media/image112.png"/><Relationship Id="rId5" Type="http://schemas.openxmlformats.org/officeDocument/2006/relationships/image" Target="../media/image111.png"/><Relationship Id="rId4" Type="http://schemas.openxmlformats.org/officeDocument/2006/relationships/image" Target="../media/image110.png"/></Relationships>
</file>

<file path=ppt/slides/_rels/slide71.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7.xml"/><Relationship Id="rId4" Type="http://schemas.openxmlformats.org/officeDocument/2006/relationships/image" Target="../media/image115.png"/></Relationships>
</file>

<file path=ppt/slides/_rels/slide72.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Layout" Target="../slideLayouts/slideLayout2.xml"/><Relationship Id="rId4" Type="http://schemas.openxmlformats.org/officeDocument/2006/relationships/image" Target="../media/image119.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2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ECB5301-E6BB-EE6A-3B69-42F5DC95EAAA}"/>
              </a:ext>
            </a:extLst>
          </p:cNvPr>
          <p:cNvSpPr>
            <a:spLocks noGrp="1"/>
          </p:cNvSpPr>
          <p:nvPr>
            <p:ph type="ctrTitle"/>
          </p:nvPr>
        </p:nvSpPr>
        <p:spPr>
          <a:xfrm>
            <a:off x="6428874" y="313365"/>
            <a:ext cx="5763126" cy="1022142"/>
          </a:xfrm>
        </p:spPr>
        <p:txBody>
          <a:bodyPr>
            <a:noAutofit/>
          </a:bodyPr>
          <a:lstStyle/>
          <a:p>
            <a:r>
              <a:rPr lang="en-US" sz="2000" b="1" dirty="0">
                <a:solidFill>
                  <a:schemeClr val="bg1">
                    <a:lumMod val="95000"/>
                  </a:schemeClr>
                </a:solidFill>
              </a:rPr>
              <a:t>E</a:t>
            </a:r>
            <a:r>
              <a:rPr lang="el-GR" sz="2000" b="1" dirty="0" err="1">
                <a:solidFill>
                  <a:schemeClr val="bg1">
                    <a:lumMod val="95000"/>
                  </a:schemeClr>
                </a:solidFill>
              </a:rPr>
              <a:t>ισαγωγικό</a:t>
            </a:r>
            <a:r>
              <a:rPr lang="el-GR" sz="2000" b="1" dirty="0">
                <a:solidFill>
                  <a:schemeClr val="bg1">
                    <a:lumMod val="95000"/>
                  </a:schemeClr>
                </a:solidFill>
              </a:rPr>
              <a:t> επιμορφωτικό σεμινάριο </a:t>
            </a:r>
            <a:br>
              <a:rPr lang="en-US" sz="2000" b="1" dirty="0">
                <a:solidFill>
                  <a:schemeClr val="bg1">
                    <a:lumMod val="95000"/>
                  </a:schemeClr>
                </a:solidFill>
              </a:rPr>
            </a:br>
            <a:r>
              <a:rPr lang="el-GR" sz="2000" b="1" dirty="0">
                <a:solidFill>
                  <a:schemeClr val="bg1">
                    <a:lumMod val="95000"/>
                  </a:schemeClr>
                </a:solidFill>
              </a:rPr>
              <a:t>«Η παραδοσιακή αρχιτεκτονική και το φυσικό περιβάλλον μέσα από τα εκπαιδευτικά προγράμματα </a:t>
            </a:r>
            <a:r>
              <a:rPr lang="el-GR" sz="2000" b="1" dirty="0" err="1">
                <a:solidFill>
                  <a:schemeClr val="bg1">
                    <a:lumMod val="95000"/>
                  </a:schemeClr>
                </a:solidFill>
              </a:rPr>
              <a:t>αειφορίας</a:t>
            </a:r>
            <a:r>
              <a:rPr lang="el-GR" sz="2000" b="1" dirty="0">
                <a:solidFill>
                  <a:schemeClr val="bg1">
                    <a:lumMod val="95000"/>
                  </a:schemeClr>
                </a:solidFill>
              </a:rPr>
              <a:t> στα σχολεία» </a:t>
            </a:r>
            <a:endParaRPr lang="el-GR" sz="2800" dirty="0">
              <a:solidFill>
                <a:schemeClr val="bg1">
                  <a:lumMod val="95000"/>
                </a:schemeClr>
              </a:solidFill>
            </a:endParaRPr>
          </a:p>
        </p:txBody>
      </p:sp>
      <p:sp>
        <p:nvSpPr>
          <p:cNvPr id="3" name="Υπότιτλος 2">
            <a:extLst>
              <a:ext uri="{FF2B5EF4-FFF2-40B4-BE49-F238E27FC236}">
                <a16:creationId xmlns:a16="http://schemas.microsoft.com/office/drawing/2014/main" id="{A5134293-E121-875F-D4FD-DC4C092A31A8}"/>
              </a:ext>
            </a:extLst>
          </p:cNvPr>
          <p:cNvSpPr>
            <a:spLocks noGrp="1"/>
          </p:cNvSpPr>
          <p:nvPr>
            <p:ph type="subTitle" idx="1"/>
          </p:nvPr>
        </p:nvSpPr>
        <p:spPr>
          <a:xfrm>
            <a:off x="2306052" y="2216109"/>
            <a:ext cx="7579895" cy="1655762"/>
          </a:xfrm>
        </p:spPr>
        <p:txBody>
          <a:bodyPr>
            <a:noAutofit/>
          </a:bodyPr>
          <a:lstStyle/>
          <a:p>
            <a:r>
              <a:rPr lang="el-GR" sz="2800" b="1" dirty="0"/>
              <a:t>"Η </a:t>
            </a:r>
            <a:r>
              <a:rPr lang="el-GR" sz="2800" b="1" dirty="0" err="1"/>
              <a:t>Αειφορία</a:t>
            </a:r>
            <a:r>
              <a:rPr lang="el-GR" sz="2800" b="1" dirty="0"/>
              <a:t> πάει σχολείο μέσα από τα Προγράμματα Περιβαλλοντικής </a:t>
            </a:r>
            <a:r>
              <a:rPr lang="el-GR" sz="2800" b="1" dirty="0" err="1"/>
              <a:t>Εκπ</a:t>
            </a:r>
            <a:r>
              <a:rPr lang="el-GR" sz="2800" b="1" dirty="0"/>
              <a:t>/</a:t>
            </a:r>
            <a:r>
              <a:rPr lang="el-GR" sz="2800" b="1" dirty="0" err="1"/>
              <a:t>σης</a:t>
            </a:r>
            <a:r>
              <a:rPr lang="el-GR" sz="2800" b="1" dirty="0"/>
              <a:t>, Αγωγής Υγείας και Πολιτιστικών Θεμάτων“</a:t>
            </a:r>
            <a:endParaRPr lang="en-US" sz="2800" b="1" dirty="0"/>
          </a:p>
          <a:p>
            <a:endParaRPr lang="el-GR" sz="2400" b="1" dirty="0"/>
          </a:p>
          <a:p>
            <a:pPr algn="r"/>
            <a:r>
              <a:rPr lang="el-GR" sz="2400" b="1" dirty="0"/>
              <a:t>Κωνσταντίνα </a:t>
            </a:r>
            <a:r>
              <a:rPr lang="el-GR" sz="2400" b="1" dirty="0" err="1"/>
              <a:t>Χατζημίχου</a:t>
            </a:r>
            <a:r>
              <a:rPr lang="el-GR" sz="2400" b="1" dirty="0"/>
              <a:t>,</a:t>
            </a:r>
          </a:p>
          <a:p>
            <a:pPr algn="r"/>
            <a:r>
              <a:rPr lang="el-GR" sz="2400" b="1" dirty="0"/>
              <a:t>Υπεύθυνη Σχολικών Δραστηριοτήτων ΔΠΕ Λάρισας</a:t>
            </a:r>
          </a:p>
        </p:txBody>
      </p:sp>
      <p:pic>
        <p:nvPicPr>
          <p:cNvPr id="4" name="Εικόνα 3">
            <a:extLst>
              <a:ext uri="{FF2B5EF4-FFF2-40B4-BE49-F238E27FC236}">
                <a16:creationId xmlns:a16="http://schemas.microsoft.com/office/drawing/2014/main" id="{9AD83B67-81DC-3C7F-8B8B-42E1FE644EB6}"/>
              </a:ext>
            </a:extLst>
          </p:cNvPr>
          <p:cNvPicPr>
            <a:picLocks noChangeAspect="1"/>
          </p:cNvPicPr>
          <p:nvPr/>
        </p:nvPicPr>
        <p:blipFill>
          <a:blip r:embed="rId2"/>
          <a:stretch>
            <a:fillRect/>
          </a:stretch>
        </p:blipFill>
        <p:spPr>
          <a:xfrm>
            <a:off x="77656" y="0"/>
            <a:ext cx="2228396" cy="1467359"/>
          </a:xfrm>
          <a:prstGeom prst="rect">
            <a:avLst/>
          </a:prstGeom>
        </p:spPr>
      </p:pic>
    </p:spTree>
    <p:extLst>
      <p:ext uri="{BB962C8B-B14F-4D97-AF65-F5344CB8AC3E}">
        <p14:creationId xmlns:p14="http://schemas.microsoft.com/office/powerpoint/2010/main" val="36679260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Θέση περιεχομένου 6">
            <a:extLst>
              <a:ext uri="{FF2B5EF4-FFF2-40B4-BE49-F238E27FC236}">
                <a16:creationId xmlns:a16="http://schemas.microsoft.com/office/drawing/2014/main" id="{74B3D6A1-D859-10A9-214D-F12EDB6C568A}"/>
              </a:ext>
            </a:extLst>
          </p:cNvPr>
          <p:cNvPicPr>
            <a:picLocks noGrp="1" noChangeAspect="1"/>
          </p:cNvPicPr>
          <p:nvPr>
            <p:ph idx="1"/>
          </p:nvPr>
        </p:nvPicPr>
        <p:blipFill>
          <a:blip r:embed="rId2"/>
          <a:stretch>
            <a:fillRect/>
          </a:stretch>
        </p:blipFill>
        <p:spPr>
          <a:xfrm>
            <a:off x="7875907" y="1211868"/>
            <a:ext cx="3654447" cy="4400028"/>
          </a:xfrm>
          <a:prstGeom prst="rect">
            <a:avLst/>
          </a:prstGeom>
        </p:spPr>
      </p:pic>
      <p:sp>
        <p:nvSpPr>
          <p:cNvPr id="6" name="Θέση αριθμού διαφάνειας 5">
            <a:extLst>
              <a:ext uri="{FF2B5EF4-FFF2-40B4-BE49-F238E27FC236}">
                <a16:creationId xmlns:a16="http://schemas.microsoft.com/office/drawing/2014/main" id="{E10A460C-0CC2-C0CF-D05F-5BB59FFFC4E3}"/>
              </a:ext>
            </a:extLst>
          </p:cNvPr>
          <p:cNvSpPr>
            <a:spLocks noGrp="1"/>
          </p:cNvSpPr>
          <p:nvPr>
            <p:ph type="sldNum" sz="quarter" idx="33"/>
          </p:nvPr>
        </p:nvSpPr>
        <p:spPr/>
        <p:txBody>
          <a:bodyPr/>
          <a:lstStyle/>
          <a:p>
            <a:pPr rtl="0"/>
            <a:fld id="{19B51A1E-902D-48AF-9020-955120F399B6}" type="slidenum">
              <a:rPr lang="el-GR" smtClean="0"/>
              <a:pPr rtl="0"/>
              <a:t>10</a:t>
            </a:fld>
            <a:endParaRPr lang="el-GR" dirty="0"/>
          </a:p>
        </p:txBody>
      </p:sp>
      <p:pic>
        <p:nvPicPr>
          <p:cNvPr id="8" name="Εικόνα 7">
            <a:extLst>
              <a:ext uri="{FF2B5EF4-FFF2-40B4-BE49-F238E27FC236}">
                <a16:creationId xmlns:a16="http://schemas.microsoft.com/office/drawing/2014/main" id="{A202F1A9-7381-52AA-4A56-4F8B23B0BEF1}"/>
              </a:ext>
            </a:extLst>
          </p:cNvPr>
          <p:cNvPicPr>
            <a:picLocks noChangeAspect="1"/>
          </p:cNvPicPr>
          <p:nvPr/>
        </p:nvPicPr>
        <p:blipFill>
          <a:blip r:embed="rId3"/>
          <a:stretch>
            <a:fillRect/>
          </a:stretch>
        </p:blipFill>
        <p:spPr>
          <a:xfrm>
            <a:off x="4197915" y="1211869"/>
            <a:ext cx="3566525" cy="4400027"/>
          </a:xfrm>
          <a:prstGeom prst="rect">
            <a:avLst/>
          </a:prstGeom>
        </p:spPr>
      </p:pic>
      <p:pic>
        <p:nvPicPr>
          <p:cNvPr id="9" name="Εικόνα 8">
            <a:extLst>
              <a:ext uri="{FF2B5EF4-FFF2-40B4-BE49-F238E27FC236}">
                <a16:creationId xmlns:a16="http://schemas.microsoft.com/office/drawing/2014/main" id="{FE944E93-C203-99AB-B76C-CE9CB1755057}"/>
              </a:ext>
            </a:extLst>
          </p:cNvPr>
          <p:cNvPicPr>
            <a:picLocks noChangeAspect="1"/>
          </p:cNvPicPr>
          <p:nvPr/>
        </p:nvPicPr>
        <p:blipFill>
          <a:blip r:embed="rId4"/>
          <a:stretch>
            <a:fillRect/>
          </a:stretch>
        </p:blipFill>
        <p:spPr>
          <a:xfrm>
            <a:off x="661646" y="1211869"/>
            <a:ext cx="3424802" cy="4434262"/>
          </a:xfrm>
          <a:prstGeom prst="rect">
            <a:avLst/>
          </a:prstGeom>
        </p:spPr>
      </p:pic>
    </p:spTree>
    <p:extLst>
      <p:ext uri="{BB962C8B-B14F-4D97-AF65-F5344CB8AC3E}">
        <p14:creationId xmlns:p14="http://schemas.microsoft.com/office/powerpoint/2010/main" val="11197413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498140BD-53BB-8B76-5B8F-C0DABA1FA4FD}"/>
              </a:ext>
            </a:extLst>
          </p:cNvPr>
          <p:cNvSpPr>
            <a:spLocks noGrp="1"/>
          </p:cNvSpPr>
          <p:nvPr>
            <p:ph type="title"/>
          </p:nvPr>
        </p:nvSpPr>
        <p:spPr>
          <a:xfrm>
            <a:off x="1415718" y="284301"/>
            <a:ext cx="9601196" cy="1303867"/>
          </a:xfrm>
        </p:spPr>
        <p:txBody>
          <a:bodyPr/>
          <a:lstStyle/>
          <a:p>
            <a:r>
              <a:rPr lang="el-GR" dirty="0">
                <a:latin typeface="Book Antiqua" panose="02040602050305030304" pitchFamily="18" charset="0"/>
              </a:rPr>
              <a:t>Συνεργασία με φορείς</a:t>
            </a:r>
          </a:p>
        </p:txBody>
      </p:sp>
      <p:sp>
        <p:nvSpPr>
          <p:cNvPr id="4" name="Θέση περιεχομένου 3">
            <a:extLst>
              <a:ext uri="{FF2B5EF4-FFF2-40B4-BE49-F238E27FC236}">
                <a16:creationId xmlns:a16="http://schemas.microsoft.com/office/drawing/2014/main" id="{D7D6D38E-8A6B-C3C9-C2C0-7ECD42334AD2}"/>
              </a:ext>
            </a:extLst>
          </p:cNvPr>
          <p:cNvSpPr>
            <a:spLocks noGrp="1"/>
          </p:cNvSpPr>
          <p:nvPr>
            <p:ph idx="1"/>
          </p:nvPr>
        </p:nvSpPr>
        <p:spPr>
          <a:xfrm>
            <a:off x="552315" y="1320580"/>
            <a:ext cx="11328001" cy="4927820"/>
          </a:xfrm>
        </p:spPr>
        <p:txBody>
          <a:bodyPr>
            <a:normAutofit fontScale="77500" lnSpcReduction="20000"/>
          </a:bodyPr>
          <a:lstStyle/>
          <a:p>
            <a:endParaRPr lang="el-GR" b="1" dirty="0">
              <a:latin typeface="Book Antiqua" panose="02040602050305030304" pitchFamily="18" charset="0"/>
            </a:endParaRPr>
          </a:p>
          <a:p>
            <a:pPr algn="just"/>
            <a:r>
              <a:rPr lang="el-GR" b="1" dirty="0">
                <a:latin typeface="Book Antiqua" panose="02040602050305030304" pitchFamily="18" charset="0"/>
              </a:rPr>
              <a:t>Υπουργεία:</a:t>
            </a:r>
            <a:r>
              <a:rPr lang="el-GR" dirty="0">
                <a:latin typeface="Book Antiqua" panose="02040602050305030304" pitchFamily="18" charset="0"/>
              </a:rPr>
              <a:t> Παιδείας, Θρησκευμάτων και Αθλητισμού, Υγείας, Πολιτισμού κλπ.</a:t>
            </a:r>
          </a:p>
          <a:p>
            <a:pPr algn="just"/>
            <a:r>
              <a:rPr lang="el-GR" b="1" dirty="0">
                <a:latin typeface="Book Antiqua" panose="02040602050305030304" pitchFamily="18" charset="0"/>
              </a:rPr>
              <a:t>Πανεπιστήμια: </a:t>
            </a:r>
            <a:r>
              <a:rPr lang="el-GR" dirty="0">
                <a:latin typeface="Book Antiqua" panose="02040602050305030304" pitchFamily="18" charset="0"/>
              </a:rPr>
              <a:t>Θεσσαλίας, ΕΚΠΑ, Αριστοτέλειο Θεσσαλονίκης,</a:t>
            </a:r>
            <a:r>
              <a:rPr lang="en-US" dirty="0">
                <a:latin typeface="Book Antiqua" panose="02040602050305030304" pitchFamily="18" charset="0"/>
              </a:rPr>
              <a:t> University of Wisconsin-Madison</a:t>
            </a:r>
            <a:r>
              <a:rPr lang="el-GR" dirty="0">
                <a:latin typeface="Book Antiqua" panose="02040602050305030304" pitchFamily="18" charset="0"/>
              </a:rPr>
              <a:t> κλπ.</a:t>
            </a:r>
          </a:p>
          <a:p>
            <a:pPr algn="just"/>
            <a:r>
              <a:rPr lang="el-GR" b="1" dirty="0">
                <a:latin typeface="Book Antiqua" panose="02040602050305030304" pitchFamily="18" charset="0"/>
              </a:rPr>
              <a:t>Κ.Ε.Π.Ε.Α</a:t>
            </a:r>
            <a:r>
              <a:rPr lang="el-GR" dirty="0">
                <a:latin typeface="Book Antiqua" panose="02040602050305030304" pitchFamily="18" charset="0"/>
              </a:rPr>
              <a:t> που συντονίζουν  Εθνικά  Θεματικά  Δίκτυα,  με  σκοπό  τη  δικτύωση  των  σχολικών μονάδων και των εκπαιδευτικών που εντάσσονται σε αυτά.</a:t>
            </a:r>
          </a:p>
          <a:p>
            <a:pPr algn="just"/>
            <a:r>
              <a:rPr lang="el-GR" b="1" dirty="0">
                <a:latin typeface="Book Antiqua" panose="02040602050305030304" pitchFamily="18" charset="0"/>
              </a:rPr>
              <a:t>Αυτοδιοίκηση</a:t>
            </a:r>
            <a:r>
              <a:rPr lang="el-GR" dirty="0">
                <a:latin typeface="Book Antiqua" panose="02040602050305030304" pitchFamily="18" charset="0"/>
              </a:rPr>
              <a:t>: Περιφέρεια Θεσσαλίας, Δήμοι: Λαρισαίων, Φαρσάλων, Ελασσόνας, </a:t>
            </a:r>
            <a:r>
              <a:rPr lang="el-GR" dirty="0" err="1">
                <a:latin typeface="Book Antiqua" panose="02040602050305030304" pitchFamily="18" charset="0"/>
              </a:rPr>
              <a:t>Αγιάς</a:t>
            </a:r>
            <a:r>
              <a:rPr lang="el-GR" dirty="0">
                <a:latin typeface="Book Antiqua" panose="02040602050305030304" pitchFamily="18" charset="0"/>
              </a:rPr>
              <a:t> (</a:t>
            </a:r>
            <a:r>
              <a:rPr lang="el-GR" dirty="0" err="1">
                <a:latin typeface="Book Antiqua" panose="02040602050305030304" pitchFamily="18" charset="0"/>
              </a:rPr>
              <a:t>Αντιδημαρχίες</a:t>
            </a:r>
            <a:r>
              <a:rPr lang="el-GR" dirty="0">
                <a:latin typeface="Book Antiqua" panose="02040602050305030304" pitchFamily="18" charset="0"/>
              </a:rPr>
              <a:t> Παιδείας και Αθλητισμού, Πολιτισμού, Περιβάλλοντος κλπ.).</a:t>
            </a:r>
          </a:p>
          <a:p>
            <a:pPr algn="just"/>
            <a:r>
              <a:rPr lang="el-GR" b="1" dirty="0">
                <a:latin typeface="Book Antiqua" panose="02040602050305030304" pitchFamily="18" charset="0"/>
              </a:rPr>
              <a:t>Μουσεία</a:t>
            </a:r>
            <a:r>
              <a:rPr lang="el-GR" dirty="0">
                <a:latin typeface="Book Antiqua" panose="02040602050305030304" pitchFamily="18" charset="0"/>
              </a:rPr>
              <a:t>: Διαχρονικό Μουσείο Λάρισας, Λαογραφικό Ιστορικό Μουσείο Λάρισας – Γιώργος και Λένα Γουργιώτη, Σίτου και Αλεύρων, Εθνικής Αντίστασης, Μουσείο Παιδικής και Εφηβικής Λογοτεχνίας του ΠΤΠΕ Πανεπιστημίου Θεσσαλίας  κλπ.</a:t>
            </a:r>
          </a:p>
          <a:p>
            <a:pPr algn="just"/>
            <a:r>
              <a:rPr lang="el-GR" b="1" dirty="0">
                <a:latin typeface="Book Antiqua" panose="02040602050305030304" pitchFamily="18" charset="0"/>
              </a:rPr>
              <a:t>Φορείς:</a:t>
            </a:r>
            <a:r>
              <a:rPr lang="el-GR" dirty="0">
                <a:latin typeface="Book Antiqua" panose="02040602050305030304" pitchFamily="18" charset="0"/>
              </a:rPr>
              <a:t> Γενικά Αρχεία του Κράτους, Κέντρο Ψυχικής Υγείας, «Χαμόγελο του Παιδιού», Μουσείο Σχολικής Ζωής και Εκπαίδευσης, Ινστιτούτο Ρητορικών &amp; Επικοινωνιακών Σπουδών Ελλάδας (Ι.Ρ.Ε.Σ.Ε.), Γραφείο της Ύπατης Αρμοστείας του ΟΗΕ για τους Πρόσφυγες στην Ελλάδα (Υ.Α.) και το Πανελλήνιο Δίκτυο για το Θέατρο στην Εκπαίδευση, Ελληνική Εταιρία Προστασίας της Φύσης, Συμβουλευτικό Κέντρο ΜΕΡΙΜΝΑ, Καλλιτεχνικό Εργαστήρι “Δημιουργική Πόρτα”.</a:t>
            </a:r>
          </a:p>
          <a:p>
            <a:endParaRPr lang="el-GR" dirty="0"/>
          </a:p>
        </p:txBody>
      </p:sp>
      <p:sp>
        <p:nvSpPr>
          <p:cNvPr id="5" name="Θέση υποσέλιδου 4">
            <a:extLst>
              <a:ext uri="{FF2B5EF4-FFF2-40B4-BE49-F238E27FC236}">
                <a16:creationId xmlns:a16="http://schemas.microsoft.com/office/drawing/2014/main" id="{8FFAF48A-1D84-1545-CFA6-738863E05790}"/>
              </a:ext>
            </a:extLst>
          </p:cNvPr>
          <p:cNvSpPr>
            <a:spLocks noGrp="1"/>
          </p:cNvSpPr>
          <p:nvPr>
            <p:ph type="ftr" sz="quarter" idx="12"/>
          </p:nvPr>
        </p:nvSpPr>
        <p:spPr/>
        <p:txBody>
          <a:bodyPr/>
          <a:lstStyle/>
          <a:p>
            <a:pPr rtl="0"/>
            <a:r>
              <a:rPr lang="el-GR"/>
              <a:t>Προσθήκη υποσέλιδου</a:t>
            </a:r>
            <a:endParaRPr lang="el-GR" dirty="0"/>
          </a:p>
        </p:txBody>
      </p:sp>
      <p:sp>
        <p:nvSpPr>
          <p:cNvPr id="6" name="Θέση αριθμού διαφάνειας 5">
            <a:extLst>
              <a:ext uri="{FF2B5EF4-FFF2-40B4-BE49-F238E27FC236}">
                <a16:creationId xmlns:a16="http://schemas.microsoft.com/office/drawing/2014/main" id="{3D650085-D6AB-A531-BC89-059524F6B561}"/>
              </a:ext>
            </a:extLst>
          </p:cNvPr>
          <p:cNvSpPr>
            <a:spLocks noGrp="1"/>
          </p:cNvSpPr>
          <p:nvPr>
            <p:ph type="sldNum" sz="quarter" idx="33"/>
          </p:nvPr>
        </p:nvSpPr>
        <p:spPr/>
        <p:txBody>
          <a:bodyPr/>
          <a:lstStyle/>
          <a:p>
            <a:pPr rtl="0"/>
            <a:fld id="{19B51A1E-902D-48AF-9020-955120F399B6}" type="slidenum">
              <a:rPr lang="el-GR" smtClean="0"/>
              <a:pPr rtl="0"/>
              <a:t>11</a:t>
            </a:fld>
            <a:endParaRPr lang="el-GR" dirty="0"/>
          </a:p>
        </p:txBody>
      </p:sp>
    </p:spTree>
    <p:extLst>
      <p:ext uri="{BB962C8B-B14F-4D97-AF65-F5344CB8AC3E}">
        <p14:creationId xmlns:p14="http://schemas.microsoft.com/office/powerpoint/2010/main" val="38413264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Θέση αριθμού διαφάνειας 4">
            <a:extLst>
              <a:ext uri="{FF2B5EF4-FFF2-40B4-BE49-F238E27FC236}">
                <a16:creationId xmlns:a16="http://schemas.microsoft.com/office/drawing/2014/main" id="{D62D7898-B7C5-4A49-96D4-FFAFAD6E28C9}"/>
              </a:ext>
            </a:extLst>
          </p:cNvPr>
          <p:cNvSpPr>
            <a:spLocks noGrp="1"/>
          </p:cNvSpPr>
          <p:nvPr>
            <p:ph type="sldNum" sz="quarter" idx="12"/>
          </p:nvPr>
        </p:nvSpPr>
        <p:spPr/>
        <p:txBody>
          <a:bodyPr/>
          <a:lstStyle/>
          <a:p>
            <a:fld id="{07981EEA-4693-4605-B586-7EAC5C57DFE4}" type="slidenum">
              <a:rPr lang="el-GR" smtClean="0"/>
              <a:pPr/>
              <a:t>12</a:t>
            </a:fld>
            <a:endParaRPr lang="el-GR"/>
          </a:p>
        </p:txBody>
      </p:sp>
      <p:sp>
        <p:nvSpPr>
          <p:cNvPr id="2" name="Τίτλος 1"/>
          <p:cNvSpPr>
            <a:spLocks noGrp="1"/>
          </p:cNvSpPr>
          <p:nvPr>
            <p:ph type="ctrTitle" idx="4294967295"/>
          </p:nvPr>
        </p:nvSpPr>
        <p:spPr>
          <a:xfrm>
            <a:off x="5376863" y="1871663"/>
            <a:ext cx="6815137" cy="1146175"/>
          </a:xfrm>
        </p:spPr>
        <p:txBody>
          <a:bodyPr>
            <a:normAutofit fontScale="90000"/>
          </a:bodyPr>
          <a:lstStyle/>
          <a:p>
            <a:br>
              <a:rPr lang="el-GR" sz="4000" dirty="0">
                <a:solidFill>
                  <a:schemeClr val="accent6">
                    <a:lumMod val="75000"/>
                  </a:schemeClr>
                </a:solidFill>
              </a:rPr>
            </a:br>
            <a:endParaRPr lang="el-GR" sz="4000" dirty="0">
              <a:solidFill>
                <a:schemeClr val="accent6">
                  <a:lumMod val="75000"/>
                </a:schemeClr>
              </a:solidFill>
            </a:endParaRPr>
          </a:p>
        </p:txBody>
      </p:sp>
      <p:sp>
        <p:nvSpPr>
          <p:cNvPr id="4" name="Ορθογώνιο 3"/>
          <p:cNvSpPr/>
          <p:nvPr/>
        </p:nvSpPr>
        <p:spPr>
          <a:xfrm>
            <a:off x="1295402" y="459800"/>
            <a:ext cx="9664504" cy="5447645"/>
          </a:xfrm>
          <a:prstGeom prst="rect">
            <a:avLst/>
          </a:prstGeom>
        </p:spPr>
        <p:txBody>
          <a:bodyPr wrap="square">
            <a:spAutoFit/>
          </a:bodyPr>
          <a:lstStyle/>
          <a:p>
            <a:pPr algn="ctr"/>
            <a:r>
              <a:rPr lang="el-GR" sz="5400" dirty="0">
                <a:solidFill>
                  <a:schemeClr val="accent6">
                    <a:lumMod val="75000"/>
                  </a:schemeClr>
                </a:solidFill>
              </a:rPr>
              <a:t> «Σχεδιάζοντας-Υλοποιώντας-Αποτιμώντας ένα Πρόγραμμα Σχολικών Δραστηριοτήτων με θέμα την </a:t>
            </a:r>
            <a:r>
              <a:rPr lang="el-GR" sz="5400" b="1" dirty="0">
                <a:solidFill>
                  <a:schemeClr val="accent6">
                    <a:lumMod val="75000"/>
                  </a:schemeClr>
                </a:solidFill>
              </a:rPr>
              <a:t>Υιοθέτηση ενός Μνημείου Βιομηχανικής/Αρχιτεκτονικής Κληρονομιάς</a:t>
            </a:r>
            <a:r>
              <a:rPr lang="el-GR" sz="5400" dirty="0">
                <a:solidFill>
                  <a:schemeClr val="accent6">
                    <a:lumMod val="75000"/>
                  </a:schemeClr>
                </a:solidFill>
              </a:rPr>
              <a:t>»</a:t>
            </a:r>
          </a:p>
          <a:p>
            <a:pPr algn="ctr"/>
            <a:endParaRPr lang="el-GR" sz="2400" dirty="0">
              <a:solidFill>
                <a:schemeClr val="accent6">
                  <a:lumMod val="75000"/>
                </a:schemeClr>
              </a:solidFill>
            </a:endParaRPr>
          </a:p>
        </p:txBody>
      </p:sp>
    </p:spTree>
    <p:extLst>
      <p:ext uri="{BB962C8B-B14F-4D97-AF65-F5344CB8AC3E}">
        <p14:creationId xmlns:p14="http://schemas.microsoft.com/office/powerpoint/2010/main" val="397246463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Θέση αριθμού διαφάνειας 3">
            <a:extLst>
              <a:ext uri="{FF2B5EF4-FFF2-40B4-BE49-F238E27FC236}">
                <a16:creationId xmlns:a16="http://schemas.microsoft.com/office/drawing/2014/main" id="{2C987E41-D5F1-43CF-9CB4-7064BCD7A6B2}"/>
              </a:ext>
            </a:extLst>
          </p:cNvPr>
          <p:cNvSpPr>
            <a:spLocks noGrp="1"/>
          </p:cNvSpPr>
          <p:nvPr>
            <p:ph type="sldNum" sz="quarter" idx="12"/>
          </p:nvPr>
        </p:nvSpPr>
        <p:spPr/>
        <p:txBody>
          <a:bodyPr/>
          <a:lstStyle/>
          <a:p>
            <a:fld id="{07981EEA-4693-4605-B586-7EAC5C57DFE4}" type="slidenum">
              <a:rPr lang="el-GR" smtClean="0"/>
              <a:pPr/>
              <a:t>13</a:t>
            </a:fld>
            <a:endParaRPr lang="el-GR"/>
          </a:p>
        </p:txBody>
      </p:sp>
      <p:sp>
        <p:nvSpPr>
          <p:cNvPr id="2" name="1 - Τίτλος">
            <a:extLst>
              <a:ext uri="{FF2B5EF4-FFF2-40B4-BE49-F238E27FC236}">
                <a16:creationId xmlns:a16="http://schemas.microsoft.com/office/drawing/2014/main" id="{C59993AA-A024-4ABB-BDC1-5C4D702EE21F}"/>
              </a:ext>
            </a:extLst>
          </p:cNvPr>
          <p:cNvSpPr>
            <a:spLocks noGrp="1"/>
          </p:cNvSpPr>
          <p:nvPr>
            <p:ph type="title" idx="4294967295"/>
          </p:nvPr>
        </p:nvSpPr>
        <p:spPr>
          <a:xfrm>
            <a:off x="4692650" y="569913"/>
            <a:ext cx="7499350" cy="533400"/>
          </a:xfrm>
        </p:spPr>
        <p:txBody>
          <a:bodyPr>
            <a:normAutofit fontScale="90000"/>
          </a:bodyPr>
          <a:lstStyle/>
          <a:p>
            <a:pPr eaLnBrk="1" hangingPunct="1">
              <a:defRPr/>
            </a:pPr>
            <a:r>
              <a:rPr lang="el-GR" dirty="0"/>
              <a:t>Το πλαίσιο νόμου…</a:t>
            </a:r>
          </a:p>
        </p:txBody>
      </p:sp>
      <p:pic>
        <p:nvPicPr>
          <p:cNvPr id="10243" name="Picture 2">
            <a:extLst>
              <a:ext uri="{FF2B5EF4-FFF2-40B4-BE49-F238E27FC236}">
                <a16:creationId xmlns:a16="http://schemas.microsoft.com/office/drawing/2014/main" id="{7C39203F-BB8A-41ED-BF0C-834D4E6B3DA0}"/>
              </a:ext>
            </a:extLst>
          </p:cNvPr>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575734" y="1521178"/>
            <a:ext cx="10758312" cy="4278313"/>
          </a:xfrm>
          <a:noFill/>
        </p:spPr>
      </p:pic>
      <p:sp>
        <p:nvSpPr>
          <p:cNvPr id="5" name="4 - Στρογγυλεμένο ορθογώνιο">
            <a:extLst>
              <a:ext uri="{FF2B5EF4-FFF2-40B4-BE49-F238E27FC236}">
                <a16:creationId xmlns:a16="http://schemas.microsoft.com/office/drawing/2014/main" id="{11B3482B-3A3B-4838-8F02-A21824669045}"/>
              </a:ext>
            </a:extLst>
          </p:cNvPr>
          <p:cNvSpPr/>
          <p:nvPr/>
        </p:nvSpPr>
        <p:spPr>
          <a:xfrm>
            <a:off x="6096000" y="3053645"/>
            <a:ext cx="5079999" cy="20574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p>
        </p:txBody>
      </p:sp>
    </p:spTree>
    <p:extLst>
      <p:ext uri="{BB962C8B-B14F-4D97-AF65-F5344CB8AC3E}">
        <p14:creationId xmlns:p14="http://schemas.microsoft.com/office/powerpoint/2010/main" val="9335297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a:extLst>
              <a:ext uri="{FF2B5EF4-FFF2-40B4-BE49-F238E27FC236}">
                <a16:creationId xmlns:a16="http://schemas.microsoft.com/office/drawing/2014/main" id="{3CDD64D4-3835-46B0-9D8A-BA7AE55363D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778933" y="533400"/>
            <a:ext cx="10724445" cy="4179888"/>
          </a:xfrm>
          <a:noFill/>
        </p:spPr>
      </p:pic>
      <p:sp>
        <p:nvSpPr>
          <p:cNvPr id="3" name="Θέση αριθμού διαφάνειας 2">
            <a:extLst>
              <a:ext uri="{FF2B5EF4-FFF2-40B4-BE49-F238E27FC236}">
                <a16:creationId xmlns:a16="http://schemas.microsoft.com/office/drawing/2014/main" id="{63AE410A-2F57-4DD8-815A-462B8345E159}"/>
              </a:ext>
            </a:extLst>
          </p:cNvPr>
          <p:cNvSpPr>
            <a:spLocks noGrp="1"/>
          </p:cNvSpPr>
          <p:nvPr>
            <p:ph type="sldNum" sz="quarter" idx="12"/>
          </p:nvPr>
        </p:nvSpPr>
        <p:spPr/>
        <p:txBody>
          <a:bodyPr/>
          <a:lstStyle/>
          <a:p>
            <a:fld id="{07981EEA-4693-4605-B586-7EAC5C57DFE4}" type="slidenum">
              <a:rPr lang="el-GR" smtClean="0"/>
              <a:pPr/>
              <a:t>14</a:t>
            </a:fld>
            <a:endParaRPr lang="el-GR"/>
          </a:p>
        </p:txBody>
      </p:sp>
      <p:pic>
        <p:nvPicPr>
          <p:cNvPr id="11267" name="Picture 3">
            <a:extLst>
              <a:ext uri="{FF2B5EF4-FFF2-40B4-BE49-F238E27FC236}">
                <a16:creationId xmlns:a16="http://schemas.microsoft.com/office/drawing/2014/main" id="{03C110A4-2A8F-4A34-971E-2D76B1B161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8933" y="4713288"/>
            <a:ext cx="10724445" cy="1535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8" name="Picture 5">
            <a:extLst>
              <a:ext uri="{FF2B5EF4-FFF2-40B4-BE49-F238E27FC236}">
                <a16:creationId xmlns:a16="http://schemas.microsoft.com/office/drawing/2014/main" id="{03CCA468-E4FE-4C31-9E7B-6304B23D48F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67801" y="152400"/>
            <a:ext cx="1476375" cy="17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9" name="Picture 6">
            <a:extLst>
              <a:ext uri="{FF2B5EF4-FFF2-40B4-BE49-F238E27FC236}">
                <a16:creationId xmlns:a16="http://schemas.microsoft.com/office/drawing/2014/main" id="{2A4C635F-D2CD-4C92-A25C-B5E5ECE8EA1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97201" y="71437"/>
            <a:ext cx="5534025"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116069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a:extLst>
              <a:ext uri="{FF2B5EF4-FFF2-40B4-BE49-F238E27FC236}">
                <a16:creationId xmlns:a16="http://schemas.microsoft.com/office/drawing/2014/main" id="{C1276BE3-2EF0-4F57-A882-66420F5353C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575733" y="0"/>
            <a:ext cx="10938933" cy="1773238"/>
          </a:xfrm>
          <a:noFill/>
        </p:spPr>
      </p:pic>
      <p:sp>
        <p:nvSpPr>
          <p:cNvPr id="3" name="Θέση αριθμού διαφάνειας 2">
            <a:extLst>
              <a:ext uri="{FF2B5EF4-FFF2-40B4-BE49-F238E27FC236}">
                <a16:creationId xmlns:a16="http://schemas.microsoft.com/office/drawing/2014/main" id="{0B0B9BE7-FD26-44CF-BE27-2EAF98FDD6D6}"/>
              </a:ext>
            </a:extLst>
          </p:cNvPr>
          <p:cNvSpPr>
            <a:spLocks noGrp="1"/>
          </p:cNvSpPr>
          <p:nvPr>
            <p:ph type="sldNum" sz="quarter" idx="12"/>
          </p:nvPr>
        </p:nvSpPr>
        <p:spPr/>
        <p:txBody>
          <a:bodyPr/>
          <a:lstStyle/>
          <a:p>
            <a:fld id="{07981EEA-4693-4605-B586-7EAC5C57DFE4}" type="slidenum">
              <a:rPr lang="el-GR" smtClean="0"/>
              <a:pPr/>
              <a:t>15</a:t>
            </a:fld>
            <a:endParaRPr lang="el-GR"/>
          </a:p>
        </p:txBody>
      </p:sp>
      <p:pic>
        <p:nvPicPr>
          <p:cNvPr id="12291" name="Picture 3">
            <a:extLst>
              <a:ext uri="{FF2B5EF4-FFF2-40B4-BE49-F238E27FC236}">
                <a16:creationId xmlns:a16="http://schemas.microsoft.com/office/drawing/2014/main" id="{29B786B5-D26C-466A-A7CC-15CFB5DF72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4756" y="1773238"/>
            <a:ext cx="10859910" cy="282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2" name="Picture 4">
            <a:extLst>
              <a:ext uri="{FF2B5EF4-FFF2-40B4-BE49-F238E27FC236}">
                <a16:creationId xmlns:a16="http://schemas.microsoft.com/office/drawing/2014/main" id="{3E134FA5-051F-4748-A647-1F3637E97DC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4756" y="4572001"/>
            <a:ext cx="10859910" cy="1676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493247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a:extLst>
              <a:ext uri="{FF2B5EF4-FFF2-40B4-BE49-F238E27FC236}">
                <a16:creationId xmlns:a16="http://schemas.microsoft.com/office/drawing/2014/main" id="{91E21397-4990-4A3B-B9DF-39A246E5159C}"/>
              </a:ext>
            </a:extLst>
          </p:cNvPr>
          <p:cNvPicPr>
            <a:picLocks noChangeAspect="1"/>
          </p:cNvPicPr>
          <p:nvPr/>
        </p:nvPicPr>
        <p:blipFill>
          <a:blip r:embed="rId2"/>
          <a:stretch>
            <a:fillRect/>
          </a:stretch>
        </p:blipFill>
        <p:spPr>
          <a:xfrm>
            <a:off x="778934" y="786134"/>
            <a:ext cx="4128618" cy="3098574"/>
          </a:xfrm>
          <a:prstGeom prst="rect">
            <a:avLst/>
          </a:prstGeom>
        </p:spPr>
      </p:pic>
      <p:pic>
        <p:nvPicPr>
          <p:cNvPr id="5" name="Εικόνα 4">
            <a:extLst>
              <a:ext uri="{FF2B5EF4-FFF2-40B4-BE49-F238E27FC236}">
                <a16:creationId xmlns:a16="http://schemas.microsoft.com/office/drawing/2014/main" id="{8FADE1A4-F152-403D-9792-30FA16FA18BD}"/>
              </a:ext>
            </a:extLst>
          </p:cNvPr>
          <p:cNvPicPr>
            <a:picLocks noChangeAspect="1"/>
          </p:cNvPicPr>
          <p:nvPr/>
        </p:nvPicPr>
        <p:blipFill>
          <a:blip r:embed="rId3"/>
          <a:stretch>
            <a:fillRect/>
          </a:stretch>
        </p:blipFill>
        <p:spPr>
          <a:xfrm>
            <a:off x="5012267" y="786134"/>
            <a:ext cx="6247588" cy="5593644"/>
          </a:xfrm>
          <a:prstGeom prst="rect">
            <a:avLst/>
          </a:prstGeom>
        </p:spPr>
      </p:pic>
      <p:sp>
        <p:nvSpPr>
          <p:cNvPr id="6" name="Θέση αριθμού διαφάνειας 5">
            <a:extLst>
              <a:ext uri="{FF2B5EF4-FFF2-40B4-BE49-F238E27FC236}">
                <a16:creationId xmlns:a16="http://schemas.microsoft.com/office/drawing/2014/main" id="{A706EE2E-9934-4340-B862-F5DA1691AD63}"/>
              </a:ext>
            </a:extLst>
          </p:cNvPr>
          <p:cNvSpPr>
            <a:spLocks noGrp="1"/>
          </p:cNvSpPr>
          <p:nvPr>
            <p:ph type="sldNum" sz="quarter" idx="12"/>
          </p:nvPr>
        </p:nvSpPr>
        <p:spPr/>
        <p:txBody>
          <a:bodyPr/>
          <a:lstStyle/>
          <a:p>
            <a:fld id="{07981EEA-4693-4605-B586-7EAC5C57DFE4}" type="slidenum">
              <a:rPr lang="el-GR" smtClean="0"/>
              <a:pPr/>
              <a:t>16</a:t>
            </a:fld>
            <a:endParaRPr lang="el-GR"/>
          </a:p>
        </p:txBody>
      </p:sp>
    </p:spTree>
    <p:extLst>
      <p:ext uri="{BB962C8B-B14F-4D97-AF65-F5344CB8AC3E}">
        <p14:creationId xmlns:p14="http://schemas.microsoft.com/office/powerpoint/2010/main" val="37203613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αριθμού διαφάνειας 1">
            <a:extLst>
              <a:ext uri="{FF2B5EF4-FFF2-40B4-BE49-F238E27FC236}">
                <a16:creationId xmlns:a16="http://schemas.microsoft.com/office/drawing/2014/main" id="{66CE3631-BDAA-48F7-99A6-35DDFEFE0DAB}"/>
              </a:ext>
            </a:extLst>
          </p:cNvPr>
          <p:cNvSpPr>
            <a:spLocks noGrp="1"/>
          </p:cNvSpPr>
          <p:nvPr>
            <p:ph type="sldNum" sz="quarter" idx="12"/>
          </p:nvPr>
        </p:nvSpPr>
        <p:spPr/>
        <p:txBody>
          <a:bodyPr/>
          <a:lstStyle/>
          <a:p>
            <a:fld id="{07981EEA-4693-4605-B586-7EAC5C57DFE4}" type="slidenum">
              <a:rPr lang="el-GR" smtClean="0"/>
              <a:pPr/>
              <a:t>17</a:t>
            </a:fld>
            <a:endParaRPr lang="el-GR"/>
          </a:p>
        </p:txBody>
      </p:sp>
      <p:pic>
        <p:nvPicPr>
          <p:cNvPr id="3" name="Εικόνα 2">
            <a:extLst>
              <a:ext uri="{FF2B5EF4-FFF2-40B4-BE49-F238E27FC236}">
                <a16:creationId xmlns:a16="http://schemas.microsoft.com/office/drawing/2014/main" id="{E7A97D91-4B20-41C6-8B93-0BBEEF448B5C}"/>
              </a:ext>
            </a:extLst>
          </p:cNvPr>
          <p:cNvPicPr>
            <a:picLocks noChangeAspect="1"/>
          </p:cNvPicPr>
          <p:nvPr/>
        </p:nvPicPr>
        <p:blipFill>
          <a:blip r:embed="rId2"/>
          <a:stretch>
            <a:fillRect/>
          </a:stretch>
        </p:blipFill>
        <p:spPr>
          <a:xfrm>
            <a:off x="661927" y="569750"/>
            <a:ext cx="4492978" cy="3658568"/>
          </a:xfrm>
          <a:prstGeom prst="rect">
            <a:avLst/>
          </a:prstGeom>
        </p:spPr>
      </p:pic>
      <p:pic>
        <p:nvPicPr>
          <p:cNvPr id="4" name="Εικόνα 3">
            <a:extLst>
              <a:ext uri="{FF2B5EF4-FFF2-40B4-BE49-F238E27FC236}">
                <a16:creationId xmlns:a16="http://schemas.microsoft.com/office/drawing/2014/main" id="{1817FBD1-110D-419D-A621-524CDDA265A3}"/>
              </a:ext>
            </a:extLst>
          </p:cNvPr>
          <p:cNvPicPr>
            <a:picLocks noChangeAspect="1"/>
          </p:cNvPicPr>
          <p:nvPr/>
        </p:nvPicPr>
        <p:blipFill>
          <a:blip r:embed="rId3"/>
          <a:stretch>
            <a:fillRect/>
          </a:stretch>
        </p:blipFill>
        <p:spPr>
          <a:xfrm>
            <a:off x="8150578" y="722489"/>
            <a:ext cx="3330222" cy="3103865"/>
          </a:xfrm>
          <a:prstGeom prst="rect">
            <a:avLst/>
          </a:prstGeom>
        </p:spPr>
      </p:pic>
      <p:pic>
        <p:nvPicPr>
          <p:cNvPr id="5" name="Εικόνα 4">
            <a:extLst>
              <a:ext uri="{FF2B5EF4-FFF2-40B4-BE49-F238E27FC236}">
                <a16:creationId xmlns:a16="http://schemas.microsoft.com/office/drawing/2014/main" id="{916040CC-9259-44AC-96CF-4B5E32003B42}"/>
              </a:ext>
            </a:extLst>
          </p:cNvPr>
          <p:cNvPicPr>
            <a:picLocks noChangeAspect="1"/>
          </p:cNvPicPr>
          <p:nvPr/>
        </p:nvPicPr>
        <p:blipFill>
          <a:blip r:embed="rId4"/>
          <a:stretch>
            <a:fillRect/>
          </a:stretch>
        </p:blipFill>
        <p:spPr>
          <a:xfrm>
            <a:off x="6148458" y="2839783"/>
            <a:ext cx="3525184" cy="3448467"/>
          </a:xfrm>
          <a:prstGeom prst="rect">
            <a:avLst/>
          </a:prstGeom>
        </p:spPr>
      </p:pic>
      <p:pic>
        <p:nvPicPr>
          <p:cNvPr id="6" name="Εικόνα 5">
            <a:extLst>
              <a:ext uri="{FF2B5EF4-FFF2-40B4-BE49-F238E27FC236}">
                <a16:creationId xmlns:a16="http://schemas.microsoft.com/office/drawing/2014/main" id="{FDBEE5DA-6015-4942-9C91-7B8D8A2E2629}"/>
              </a:ext>
            </a:extLst>
          </p:cNvPr>
          <p:cNvPicPr>
            <a:picLocks noChangeAspect="1"/>
          </p:cNvPicPr>
          <p:nvPr/>
        </p:nvPicPr>
        <p:blipFill>
          <a:blip r:embed="rId5"/>
          <a:stretch>
            <a:fillRect/>
          </a:stretch>
        </p:blipFill>
        <p:spPr>
          <a:xfrm>
            <a:off x="2518358" y="2957059"/>
            <a:ext cx="3605866" cy="3331191"/>
          </a:xfrm>
          <a:prstGeom prst="rect">
            <a:avLst/>
          </a:prstGeom>
        </p:spPr>
      </p:pic>
    </p:spTree>
    <p:extLst>
      <p:ext uri="{BB962C8B-B14F-4D97-AF65-F5344CB8AC3E}">
        <p14:creationId xmlns:p14="http://schemas.microsoft.com/office/powerpoint/2010/main" val="25574202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Θέση περιεχομένου">
            <a:extLst>
              <a:ext uri="{FF2B5EF4-FFF2-40B4-BE49-F238E27FC236}">
                <a16:creationId xmlns:a16="http://schemas.microsoft.com/office/drawing/2014/main" id="{24A9B503-F6D3-484B-81D8-A54E6164E9FE}"/>
              </a:ext>
            </a:extLst>
          </p:cNvPr>
          <p:cNvSpPr>
            <a:spLocks noGrp="1"/>
          </p:cNvSpPr>
          <p:nvPr>
            <p:ph idx="1"/>
          </p:nvPr>
        </p:nvSpPr>
        <p:spPr>
          <a:xfrm>
            <a:off x="1118937" y="2971799"/>
            <a:ext cx="10427220" cy="3208421"/>
          </a:xfrm>
        </p:spPr>
        <p:txBody>
          <a:bodyPr>
            <a:normAutofit/>
          </a:bodyPr>
          <a:lstStyle/>
          <a:p>
            <a:pPr marL="0" indent="0" algn="ctr">
              <a:buNone/>
              <a:defRPr/>
            </a:pPr>
            <a:r>
              <a:rPr lang="el-GR" dirty="0"/>
              <a:t>Επίκαιροι Θεματικοί άξονες </a:t>
            </a:r>
            <a:endParaRPr lang="en-US" dirty="0"/>
          </a:p>
          <a:p>
            <a:pPr>
              <a:defRPr/>
            </a:pPr>
            <a:r>
              <a:rPr lang="el-GR" dirty="0"/>
              <a:t>2013-14 :</a:t>
            </a:r>
            <a:r>
              <a:rPr lang="el-GR" i="1" dirty="0"/>
              <a:t>Υιοθεσία, Ανάδειξη και Προστασία των γειτονικών μας μνημείων , </a:t>
            </a:r>
            <a:endParaRPr lang="el-GR" dirty="0"/>
          </a:p>
          <a:p>
            <a:pPr>
              <a:defRPr/>
            </a:pPr>
            <a:r>
              <a:rPr lang="el-GR" dirty="0"/>
              <a:t>2014-15 :</a:t>
            </a:r>
            <a:r>
              <a:rPr lang="el-GR" i="1" dirty="0"/>
              <a:t>Ανθρωπογενές περιβάλλον και Αρχαιολογικοί χώροι - Μουσεία, </a:t>
            </a:r>
            <a:endParaRPr lang="el-GR" dirty="0"/>
          </a:p>
          <a:p>
            <a:pPr>
              <a:defRPr/>
            </a:pPr>
            <a:r>
              <a:rPr lang="el-GR" dirty="0"/>
              <a:t>2015-16 :</a:t>
            </a:r>
            <a:r>
              <a:rPr lang="el-GR" i="1" dirty="0"/>
              <a:t>Λαογραφία - Ανάδειξη στοιχείων του Τοπικού Θεσσαλικού Πολιτισμού </a:t>
            </a:r>
          </a:p>
          <a:p>
            <a:pPr>
              <a:defRPr/>
            </a:pPr>
            <a:r>
              <a:rPr lang="el-GR" dirty="0"/>
              <a:t>2016-17:</a:t>
            </a:r>
            <a:r>
              <a:rPr lang="el-GR" i="1" dirty="0"/>
              <a:t> Εθελοντικές Αειφόρες δράσεις για την Τοπική μας Ιστορία</a:t>
            </a:r>
            <a:endParaRPr lang="en-US" i="1" dirty="0"/>
          </a:p>
          <a:p>
            <a:pPr>
              <a:defRPr/>
            </a:pPr>
            <a:r>
              <a:rPr lang="el-GR" i="1" dirty="0"/>
              <a:t>2017-18 </a:t>
            </a:r>
            <a:r>
              <a:rPr lang="en-US" i="1" dirty="0"/>
              <a:t>: </a:t>
            </a:r>
            <a:r>
              <a:rPr lang="el-GR" i="1" dirty="0"/>
              <a:t>«Τοπική ιστορία μέσα από τα τοπικά προϊόντα »</a:t>
            </a:r>
          </a:p>
        </p:txBody>
      </p:sp>
      <p:pic>
        <p:nvPicPr>
          <p:cNvPr id="2" name="Εικόνα 1">
            <a:extLst>
              <a:ext uri="{FF2B5EF4-FFF2-40B4-BE49-F238E27FC236}">
                <a16:creationId xmlns:a16="http://schemas.microsoft.com/office/drawing/2014/main" id="{57768842-A855-97C7-B162-74242F0AF984}"/>
              </a:ext>
            </a:extLst>
          </p:cNvPr>
          <p:cNvPicPr>
            <a:picLocks noChangeAspect="1"/>
          </p:cNvPicPr>
          <p:nvPr/>
        </p:nvPicPr>
        <p:blipFill>
          <a:blip r:embed="rId2"/>
          <a:stretch>
            <a:fillRect/>
          </a:stretch>
        </p:blipFill>
        <p:spPr>
          <a:xfrm>
            <a:off x="1395663" y="814004"/>
            <a:ext cx="9432758" cy="2157795"/>
          </a:xfrm>
          <a:prstGeom prst="rect">
            <a:avLst/>
          </a:prstGeom>
        </p:spPr>
      </p:pic>
    </p:spTree>
    <p:extLst>
      <p:ext uri="{BB962C8B-B14F-4D97-AF65-F5344CB8AC3E}">
        <p14:creationId xmlns:p14="http://schemas.microsoft.com/office/powerpoint/2010/main" val="23203451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1140179" y="716798"/>
            <a:ext cx="3736622" cy="1450669"/>
          </a:xfrm>
        </p:spPr>
        <p:txBody>
          <a:bodyPr>
            <a:noAutofit/>
          </a:bodyPr>
          <a:lstStyle/>
          <a:p>
            <a:pPr algn="ctr">
              <a:defRPr/>
            </a:pPr>
            <a:r>
              <a:rPr lang="el-GR" sz="2000" dirty="0"/>
              <a:t>Επιμόρφωση Εκπαιδευτικών στο Ιστορικό Κέντρο της Λάρισας και στη Ακρόπολη των Φάρσαλων</a:t>
            </a:r>
          </a:p>
        </p:txBody>
      </p:sp>
      <p:pic>
        <p:nvPicPr>
          <p:cNvPr id="30723" name="Picture 2" descr="C:\Users\MICRO\Desktop\Φωτο νερου\DSC_2413.jpg"/>
          <p:cNvPicPr>
            <a:picLocks noGrp="1" noChangeAspect="1" noChangeArrowheads="1"/>
          </p:cNvPicPr>
          <p:nvPr>
            <p:ph type="pic" idx="1"/>
          </p:nvPr>
        </p:nvPicPr>
        <p:blipFill>
          <a:blip r:embed="rId2"/>
          <a:srcRect l="5942" r="5942"/>
          <a:stretch>
            <a:fillRect/>
          </a:stretch>
        </p:blipFill>
        <p:spPr>
          <a:xfrm rot="4305026">
            <a:off x="4989126" y="1234867"/>
            <a:ext cx="4485847" cy="4177234"/>
          </a:xfrm>
          <a:noFill/>
        </p:spPr>
      </p:pic>
      <p:pic>
        <p:nvPicPr>
          <p:cNvPr id="30724" name="Picture 3" descr="C:\Users\MICRO\Desktop\Φωτο νερου\DSC_1920.jpg"/>
          <p:cNvPicPr>
            <a:picLocks noChangeAspect="1" noChangeArrowheads="1"/>
          </p:cNvPicPr>
          <p:nvPr/>
        </p:nvPicPr>
        <p:blipFill>
          <a:blip r:embed="rId3"/>
          <a:srcRect l="5942" r="5942"/>
          <a:stretch>
            <a:fillRect/>
          </a:stretch>
        </p:blipFill>
        <p:spPr bwMode="auto">
          <a:xfrm rot="420000">
            <a:off x="982183" y="2426973"/>
            <a:ext cx="4462462" cy="3330575"/>
          </a:xfrm>
          <a:prstGeom prst="rect">
            <a:avLst/>
          </a:prstGeom>
          <a:noFill/>
          <a:ln w="3000" cap="rnd">
            <a:solidFill>
              <a:srgbClr val="C0C0C0"/>
            </a:solidFill>
            <a:round/>
            <a:headEnd/>
            <a:tailEnd/>
          </a:ln>
        </p:spPr>
      </p:pic>
      <p:pic>
        <p:nvPicPr>
          <p:cNvPr id="30725" name="Picture 3"/>
          <p:cNvPicPr>
            <a:picLocks noChangeAspect="1" noChangeArrowheads="1"/>
          </p:cNvPicPr>
          <p:nvPr/>
        </p:nvPicPr>
        <p:blipFill>
          <a:blip r:embed="rId4"/>
          <a:srcRect/>
          <a:stretch>
            <a:fillRect/>
          </a:stretch>
        </p:blipFill>
        <p:spPr bwMode="auto">
          <a:xfrm>
            <a:off x="8432800" y="855052"/>
            <a:ext cx="2963334" cy="2000250"/>
          </a:xfrm>
          <a:prstGeom prst="rect">
            <a:avLst/>
          </a:prstGeom>
          <a:noFill/>
          <a:ln w="9525">
            <a:noFill/>
            <a:miter lim="800000"/>
            <a:headEnd/>
            <a:tailEnd/>
          </a:ln>
        </p:spPr>
      </p:pic>
      <p:sp>
        <p:nvSpPr>
          <p:cNvPr id="30726" name="6 - Θέση αριθμού διαφάνειας"/>
          <p:cNvSpPr>
            <a:spLocks noGrp="1"/>
          </p:cNvSpPr>
          <p:nvPr>
            <p:ph type="sldNum" sz="quarter" idx="12"/>
          </p:nvPr>
        </p:nvSpPr>
        <p:spPr bwMode="auto">
          <a:noFill/>
          <a:ln>
            <a:miter lim="800000"/>
            <a:headEnd/>
            <a:tailEnd/>
          </a:ln>
        </p:spPr>
        <p:txBody>
          <a:bodyPr vert="horz" wrap="square" lIns="91440" tIns="45720" rIns="91440" bIns="45720" numCol="1" rtlCol="0" anchor="ctr" anchorCtr="0" compatLnSpc="1">
            <a:prstTxWarp prst="textNoShape">
              <a:avLst/>
            </a:prstTxWarp>
          </a:bodyPr>
          <a:lstStyle/>
          <a:p>
            <a:fld id="{5217273B-5749-4001-9702-EFD687D96D6C}" type="slidenum">
              <a:rPr lang="el-GR" smtClean="0"/>
              <a:pPr/>
              <a:t>19</a:t>
            </a:fld>
            <a:endParaRPr lang="el-GR"/>
          </a:p>
        </p:txBody>
      </p:sp>
    </p:spTree>
    <p:extLst>
      <p:ext uri="{BB962C8B-B14F-4D97-AF65-F5344CB8AC3E}">
        <p14:creationId xmlns:p14="http://schemas.microsoft.com/office/powerpoint/2010/main" val="772039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a:extLst>
              <a:ext uri="{FF2B5EF4-FFF2-40B4-BE49-F238E27FC236}">
                <a16:creationId xmlns:a16="http://schemas.microsoft.com/office/drawing/2014/main" id="{D71F56AC-E306-8A91-7814-26723976C43D}"/>
              </a:ext>
            </a:extLst>
          </p:cNvPr>
          <p:cNvSpPr>
            <a:spLocks noGrp="1" noRot="1" noChangeArrowheads="1"/>
          </p:cNvSpPr>
          <p:nvPr>
            <p:ph type="title"/>
          </p:nvPr>
        </p:nvSpPr>
        <p:spPr>
          <a:xfrm>
            <a:off x="1389646" y="3041984"/>
            <a:ext cx="9071811" cy="2288005"/>
          </a:xfrm>
        </p:spPr>
        <p:txBody>
          <a:bodyPr>
            <a:normAutofit fontScale="90000"/>
          </a:bodyPr>
          <a:lstStyle/>
          <a:p>
            <a:pPr eaLnBrk="1" hangingPunct="1">
              <a:defRPr/>
            </a:pPr>
            <a:r>
              <a:rPr lang="el-GR" altLang="el-GR" sz="5300" b="1" dirty="0">
                <a:solidFill>
                  <a:srgbClr val="00B050"/>
                </a:solidFill>
                <a:latin typeface="Book Antiqua" panose="02040602050305030304" pitchFamily="18" charset="0"/>
              </a:rPr>
              <a:t>Περιβαλλοντικής Εκπαίδευσης,</a:t>
            </a:r>
            <a:br>
              <a:rPr lang="en-US" altLang="el-GR" sz="5300" b="1" dirty="0">
                <a:solidFill>
                  <a:srgbClr val="00B050"/>
                </a:solidFill>
                <a:latin typeface="Book Antiqua" panose="02040602050305030304" pitchFamily="18" charset="0"/>
              </a:rPr>
            </a:br>
            <a:r>
              <a:rPr lang="el-GR" altLang="el-GR" sz="5300" b="1" dirty="0">
                <a:latin typeface="Book Antiqua" panose="02040602050305030304" pitchFamily="18" charset="0"/>
              </a:rPr>
              <a:t> </a:t>
            </a:r>
            <a:r>
              <a:rPr lang="el-GR" altLang="el-GR" sz="5300" b="1" dirty="0">
                <a:solidFill>
                  <a:srgbClr val="C00000"/>
                </a:solidFill>
                <a:latin typeface="Book Antiqua" panose="02040602050305030304" pitchFamily="18" charset="0"/>
              </a:rPr>
              <a:t>Αγωγής Υγείας, </a:t>
            </a:r>
            <a:br>
              <a:rPr lang="en-US" altLang="el-GR" sz="5300" b="1" dirty="0">
                <a:latin typeface="Book Antiqua" panose="02040602050305030304" pitchFamily="18" charset="0"/>
              </a:rPr>
            </a:br>
            <a:r>
              <a:rPr lang="el-GR" altLang="el-GR" sz="5300" b="1" dirty="0">
                <a:solidFill>
                  <a:srgbClr val="FFC000"/>
                </a:solidFill>
                <a:latin typeface="Book Antiqua" panose="02040602050305030304" pitchFamily="18" charset="0"/>
              </a:rPr>
              <a:t>Πολιτιστικών Θεμάτων, </a:t>
            </a:r>
            <a:br>
              <a:rPr lang="en-US" altLang="el-GR" sz="3200" b="1" dirty="0">
                <a:solidFill>
                  <a:srgbClr val="FFC000"/>
                </a:solidFill>
              </a:rPr>
            </a:br>
            <a:endParaRPr lang="el-GR" altLang="el-GR" sz="3200" b="1" dirty="0">
              <a:solidFill>
                <a:srgbClr val="FFC000"/>
              </a:solidFill>
            </a:endParaRPr>
          </a:p>
        </p:txBody>
      </p:sp>
      <p:sp>
        <p:nvSpPr>
          <p:cNvPr id="19459" name="Rectangle 4">
            <a:extLst>
              <a:ext uri="{FF2B5EF4-FFF2-40B4-BE49-F238E27FC236}">
                <a16:creationId xmlns:a16="http://schemas.microsoft.com/office/drawing/2014/main" id="{748876FC-BA8A-7BD7-34F5-6A6C10B05C88}"/>
              </a:ext>
            </a:extLst>
          </p:cNvPr>
          <p:cNvSpPr>
            <a:spLocks noChangeArrowheads="1"/>
          </p:cNvSpPr>
          <p:nvPr/>
        </p:nvSpPr>
        <p:spPr bwMode="auto">
          <a:xfrm>
            <a:off x="1223210" y="886328"/>
            <a:ext cx="9745579" cy="2554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l-GR" altLang="el-GR" sz="4000" dirty="0">
                <a:ln w="3175" cmpd="sng">
                  <a:noFill/>
                </a:ln>
                <a:solidFill>
                  <a:schemeClr val="tx1">
                    <a:lumMod val="85000"/>
                    <a:lumOff val="15000"/>
                  </a:schemeClr>
                </a:solidFill>
                <a:latin typeface="Book Antiqua" panose="02040602050305030304" pitchFamily="18" charset="0"/>
                <a:ea typeface="+mj-ea"/>
                <a:cs typeface="+mj-cs"/>
              </a:rPr>
              <a:t>Ο θεσμός των Υπευθύνων Σχολικών Δραστηριοτήτων προάγει και υποστηρίζει προγράμματα: </a:t>
            </a:r>
            <a:br>
              <a:rPr lang="en-US" altLang="el-GR" sz="4000" dirty="0">
                <a:ln w="3175" cmpd="sng">
                  <a:noFill/>
                </a:ln>
                <a:solidFill>
                  <a:schemeClr val="tx1">
                    <a:lumMod val="85000"/>
                    <a:lumOff val="15000"/>
                  </a:schemeClr>
                </a:solidFill>
                <a:latin typeface="+mj-lt"/>
                <a:ea typeface="+mj-ea"/>
                <a:cs typeface="+mj-cs"/>
              </a:rPr>
            </a:br>
            <a:endParaRPr lang="el-GR" altLang="el-GR" sz="4000" dirty="0">
              <a:ln w="3175" cmpd="sng">
                <a:noFill/>
              </a:ln>
              <a:solidFill>
                <a:schemeClr val="tx1">
                  <a:lumMod val="85000"/>
                  <a:lumOff val="15000"/>
                </a:schemeClr>
              </a:solidFill>
              <a:latin typeface="+mj-lt"/>
              <a:ea typeface="+mj-ea"/>
              <a:cs typeface="+mj-cs"/>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Τίτλος 1">
            <a:extLst>
              <a:ext uri="{FF2B5EF4-FFF2-40B4-BE49-F238E27FC236}">
                <a16:creationId xmlns:a16="http://schemas.microsoft.com/office/drawing/2014/main" id="{CAF433CA-7D8B-4116-B705-8252D22760B0}"/>
              </a:ext>
            </a:extLst>
          </p:cNvPr>
          <p:cNvSpPr>
            <a:spLocks noGrp="1" noChangeArrowheads="1"/>
          </p:cNvSpPr>
          <p:nvPr>
            <p:ph type="title"/>
          </p:nvPr>
        </p:nvSpPr>
        <p:spPr bwMode="auto">
          <a:xfrm>
            <a:off x="1108167" y="3004197"/>
            <a:ext cx="10103556" cy="3204098"/>
          </a:xfrm>
        </p:spPr>
        <p:txBody>
          <a:bodyPr wrap="square" numCol="1" anchorCtr="0" compatLnSpc="1">
            <a:prstTxWarp prst="textNoShape">
              <a:avLst/>
            </a:prstTxWarp>
            <a:normAutofit/>
          </a:bodyPr>
          <a:lstStyle/>
          <a:p>
            <a:pPr marL="0" indent="0" algn="l"/>
            <a:r>
              <a:rPr lang="el-GR" sz="1800" b="1" dirty="0">
                <a:solidFill>
                  <a:srgbClr val="C00000"/>
                </a:solidFill>
              </a:rPr>
              <a:t>Συνεργαζόμενοι φορείς:</a:t>
            </a:r>
            <a:br>
              <a:rPr lang="el-GR" sz="1800" b="1" dirty="0">
                <a:solidFill>
                  <a:srgbClr val="C00000"/>
                </a:solidFill>
              </a:rPr>
            </a:br>
            <a:r>
              <a:rPr lang="el-GR" sz="1800" dirty="0"/>
              <a:t>ΚΠΕ Κισσάβου-Ελασσόνας</a:t>
            </a:r>
            <a:br>
              <a:rPr lang="el-GR" sz="1800" dirty="0"/>
            </a:br>
            <a:r>
              <a:rPr lang="el-GR" sz="1800" dirty="0"/>
              <a:t>Γ.Α.Κ. – Αρχεία Λάρισας</a:t>
            </a:r>
            <a:br>
              <a:rPr lang="el-GR" sz="1800" dirty="0"/>
            </a:br>
            <a:r>
              <a:rPr lang="el-GR" sz="1800" dirty="0"/>
              <a:t>Βιβλιοθήκη </a:t>
            </a:r>
            <a:r>
              <a:rPr lang="el-GR" sz="1800" dirty="0" err="1"/>
              <a:t>Ραψάνης</a:t>
            </a:r>
            <a:r>
              <a:rPr lang="el-GR" sz="1800" dirty="0"/>
              <a:t> Δήμου Τεμπών</a:t>
            </a:r>
            <a:br>
              <a:rPr lang="el-GR" sz="1800" dirty="0"/>
            </a:br>
            <a:r>
              <a:rPr lang="el-GR" sz="1800" dirty="0"/>
              <a:t>Μουσείο Οίνου &amp; Αμπέλου Δήμου Τεμπών</a:t>
            </a:r>
            <a:br>
              <a:rPr lang="el-GR" sz="1800" dirty="0"/>
            </a:br>
            <a:r>
              <a:rPr lang="el-GR" sz="1800" dirty="0"/>
              <a:t>Πολιτιστικό Κέντρο Εκπαιδευτικών Λάρισας</a:t>
            </a:r>
            <a:br>
              <a:rPr lang="el-GR" sz="1800" dirty="0"/>
            </a:br>
            <a:r>
              <a:rPr lang="el-GR" sz="1800" dirty="0" err="1"/>
              <a:t>Νόον</a:t>
            </a:r>
            <a:r>
              <a:rPr lang="el-GR" sz="1800" dirty="0"/>
              <a:t> </a:t>
            </a:r>
            <a:r>
              <a:rPr lang="el-GR" sz="1800" dirty="0" err="1"/>
              <a:t>Έγνω</a:t>
            </a:r>
            <a:r>
              <a:rPr lang="el-GR" sz="1800" dirty="0"/>
              <a:t> ΚΟΙΝ.Σ.ΕΠ.</a:t>
            </a:r>
            <a:br>
              <a:rPr lang="el-GR" sz="1800" dirty="0"/>
            </a:br>
            <a:r>
              <a:rPr lang="en-US" sz="1800" dirty="0"/>
              <a:t>ANIMUS </a:t>
            </a:r>
            <a:r>
              <a:rPr lang="el-GR" sz="1800" dirty="0"/>
              <a:t>Α.Ε. – Κέντρο Αποκατάστασης</a:t>
            </a:r>
            <a:br>
              <a:rPr lang="el-GR" sz="1800" dirty="0"/>
            </a:br>
            <a:r>
              <a:rPr lang="el-GR" sz="1800" dirty="0"/>
              <a:t>Επιμελητήριο Λάρισας</a:t>
            </a:r>
            <a:br>
              <a:rPr lang="el-GR" sz="1800" dirty="0"/>
            </a:br>
            <a:r>
              <a:rPr lang="el-GR" sz="1800" dirty="0"/>
              <a:t>Δήμος Λαρισαίων </a:t>
            </a:r>
            <a:r>
              <a:rPr lang="el-GR" sz="1800" dirty="0" err="1"/>
              <a:t>Αντιδημαρχία</a:t>
            </a:r>
            <a:r>
              <a:rPr lang="el-GR" sz="1800" dirty="0"/>
              <a:t> Πολιτισμού και Επιστημών-Λαογραφικό Ιστορικό Μουσείο Λάρισας</a:t>
            </a:r>
            <a:endParaRPr lang="el-GR" altLang="el-GR" cap="none" dirty="0">
              <a:ln>
                <a:noFill/>
              </a:ln>
              <a:solidFill>
                <a:srgbClr val="C00000"/>
              </a:solidFill>
            </a:endParaRPr>
          </a:p>
        </p:txBody>
      </p:sp>
      <p:sp>
        <p:nvSpPr>
          <p:cNvPr id="27651" name="Θέση περιεχομένου 2">
            <a:extLst>
              <a:ext uri="{FF2B5EF4-FFF2-40B4-BE49-F238E27FC236}">
                <a16:creationId xmlns:a16="http://schemas.microsoft.com/office/drawing/2014/main" id="{2BE04034-0724-4A60-B6FA-597459F84482}"/>
              </a:ext>
            </a:extLst>
          </p:cNvPr>
          <p:cNvSpPr>
            <a:spLocks noGrp="1" noChangeArrowheads="1"/>
          </p:cNvSpPr>
          <p:nvPr>
            <p:ph idx="1"/>
          </p:nvPr>
        </p:nvSpPr>
        <p:spPr>
          <a:xfrm>
            <a:off x="1286933" y="773113"/>
            <a:ext cx="9746025" cy="2760474"/>
          </a:xfrm>
        </p:spPr>
        <p:txBody>
          <a:bodyPr>
            <a:normAutofit/>
          </a:bodyPr>
          <a:lstStyle/>
          <a:p>
            <a:pPr marL="0" indent="0" algn="ctr">
              <a:buNone/>
            </a:pPr>
            <a:r>
              <a:rPr lang="el-GR" altLang="el-GR" sz="3600" i="1" dirty="0">
                <a:solidFill>
                  <a:srgbClr val="000000"/>
                </a:solidFill>
                <a:latin typeface="Times New Roman" pitchFamily="18" charset="0"/>
                <a:cs typeface="Times New Roman" pitchFamily="18" charset="0"/>
              </a:rPr>
              <a:t>«Βιομηχανική Κληρονομιά και Τοπικά Προϊόντα»</a:t>
            </a:r>
            <a:r>
              <a:rPr lang="en-US" altLang="el-GR" sz="3600" i="1" dirty="0">
                <a:solidFill>
                  <a:srgbClr val="000000"/>
                </a:solidFill>
                <a:latin typeface="Times New Roman" pitchFamily="18" charset="0"/>
                <a:cs typeface="Times New Roman" pitchFamily="18" charset="0"/>
              </a:rPr>
              <a:t> </a:t>
            </a:r>
            <a:r>
              <a:rPr lang="el-GR" altLang="el-GR" sz="3600" i="1" dirty="0">
                <a:solidFill>
                  <a:srgbClr val="000000"/>
                </a:solidFill>
                <a:latin typeface="Times New Roman" pitchFamily="18" charset="0"/>
                <a:cs typeface="Times New Roman" pitchFamily="18" charset="0"/>
              </a:rPr>
              <a:t>Περιφερειακό Θεματικό Δίκτυο</a:t>
            </a:r>
            <a:br>
              <a:rPr lang="el-GR" altLang="el-GR" sz="3600" i="1" dirty="0">
                <a:solidFill>
                  <a:srgbClr val="000000"/>
                </a:solidFill>
                <a:latin typeface="Times New Roman" pitchFamily="18" charset="0"/>
                <a:cs typeface="Times New Roman" pitchFamily="18" charset="0"/>
              </a:rPr>
            </a:br>
            <a:r>
              <a:rPr lang="el-GR" altLang="el-GR" sz="3600" i="1" dirty="0">
                <a:solidFill>
                  <a:srgbClr val="000000"/>
                </a:solidFill>
                <a:latin typeface="Times New Roman" pitchFamily="18" charset="0"/>
                <a:cs typeface="Times New Roman" pitchFamily="18" charset="0"/>
              </a:rPr>
              <a:t>Συνεργασία Δ/</a:t>
            </a:r>
            <a:r>
              <a:rPr lang="el-GR" altLang="el-GR" sz="3600" i="1" dirty="0" err="1">
                <a:solidFill>
                  <a:srgbClr val="000000"/>
                </a:solidFill>
                <a:latin typeface="Times New Roman" pitchFamily="18" charset="0"/>
                <a:cs typeface="Times New Roman" pitchFamily="18" charset="0"/>
              </a:rPr>
              <a:t>νσεων</a:t>
            </a:r>
            <a:r>
              <a:rPr lang="el-GR" altLang="el-GR" sz="3600" i="1" dirty="0">
                <a:solidFill>
                  <a:srgbClr val="000000"/>
                </a:solidFill>
                <a:latin typeface="Times New Roman" pitchFamily="18" charset="0"/>
                <a:cs typeface="Times New Roman" pitchFamily="18" charset="0"/>
              </a:rPr>
              <a:t> Α/</a:t>
            </a:r>
            <a:r>
              <a:rPr lang="el-GR" altLang="el-GR" sz="3600" i="1" dirty="0" err="1">
                <a:solidFill>
                  <a:srgbClr val="000000"/>
                </a:solidFill>
                <a:latin typeface="Times New Roman" pitchFamily="18" charset="0"/>
                <a:cs typeface="Times New Roman" pitchFamily="18" charset="0"/>
              </a:rPr>
              <a:t>Θμιας</a:t>
            </a:r>
            <a:r>
              <a:rPr lang="el-GR" altLang="el-GR" sz="3600" i="1" dirty="0">
                <a:solidFill>
                  <a:srgbClr val="000000"/>
                </a:solidFill>
                <a:latin typeface="Times New Roman" pitchFamily="18" charset="0"/>
                <a:cs typeface="Times New Roman" pitchFamily="18" charset="0"/>
              </a:rPr>
              <a:t> </a:t>
            </a:r>
            <a:r>
              <a:rPr lang="el-GR" altLang="el-GR" sz="3600" i="1" dirty="0" err="1">
                <a:solidFill>
                  <a:srgbClr val="000000"/>
                </a:solidFill>
                <a:latin typeface="Times New Roman" pitchFamily="18" charset="0"/>
                <a:cs typeface="Times New Roman" pitchFamily="18" charset="0"/>
              </a:rPr>
              <a:t>Εκπ</a:t>
            </a:r>
            <a:r>
              <a:rPr lang="el-GR" altLang="el-GR" sz="3600" i="1" dirty="0">
                <a:solidFill>
                  <a:srgbClr val="000000"/>
                </a:solidFill>
                <a:latin typeface="Times New Roman" pitchFamily="18" charset="0"/>
                <a:cs typeface="Times New Roman" pitchFamily="18" charset="0"/>
              </a:rPr>
              <a:t>/</a:t>
            </a:r>
            <a:r>
              <a:rPr lang="el-GR" altLang="el-GR" sz="3600" i="1" dirty="0" err="1">
                <a:solidFill>
                  <a:srgbClr val="000000"/>
                </a:solidFill>
                <a:latin typeface="Times New Roman" pitchFamily="18" charset="0"/>
                <a:cs typeface="Times New Roman" pitchFamily="18" charset="0"/>
              </a:rPr>
              <a:t>σης</a:t>
            </a:r>
            <a:r>
              <a:rPr lang="el-GR" altLang="el-GR" sz="3600" i="1" dirty="0">
                <a:solidFill>
                  <a:srgbClr val="000000"/>
                </a:solidFill>
                <a:latin typeface="Times New Roman" pitchFamily="18" charset="0"/>
                <a:cs typeface="Times New Roman" pitchFamily="18" charset="0"/>
              </a:rPr>
              <a:t> </a:t>
            </a:r>
            <a:br>
              <a:rPr lang="el-GR" altLang="el-GR" sz="3600" i="1" dirty="0">
                <a:solidFill>
                  <a:srgbClr val="000000"/>
                </a:solidFill>
                <a:latin typeface="Times New Roman" pitchFamily="18" charset="0"/>
                <a:cs typeface="Times New Roman" pitchFamily="18" charset="0"/>
              </a:rPr>
            </a:br>
            <a:r>
              <a:rPr lang="el-GR" altLang="el-GR" sz="3600" i="1" dirty="0">
                <a:solidFill>
                  <a:srgbClr val="000000"/>
                </a:solidFill>
                <a:latin typeface="Times New Roman" pitchFamily="18" charset="0"/>
                <a:cs typeface="Times New Roman" pitchFamily="18" charset="0"/>
              </a:rPr>
              <a:t>Λάρισας &amp; Μαγνησίας</a:t>
            </a:r>
          </a:p>
        </p:txBody>
      </p:sp>
    </p:spTree>
    <p:extLst>
      <p:ext uri="{BB962C8B-B14F-4D97-AF65-F5344CB8AC3E}">
        <p14:creationId xmlns:p14="http://schemas.microsoft.com/office/powerpoint/2010/main" val="20509919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69BCB82-1BB4-4B02-9028-6DA2C4C2C7D4}"/>
              </a:ext>
            </a:extLst>
          </p:cNvPr>
          <p:cNvSpPr>
            <a:spLocks noGrp="1"/>
          </p:cNvSpPr>
          <p:nvPr>
            <p:ph type="title"/>
          </p:nvPr>
        </p:nvSpPr>
        <p:spPr>
          <a:xfrm>
            <a:off x="988594" y="1191127"/>
            <a:ext cx="10214811" cy="818443"/>
          </a:xfrm>
        </p:spPr>
        <p:txBody>
          <a:bodyPr>
            <a:noAutofit/>
          </a:bodyPr>
          <a:lstStyle/>
          <a:p>
            <a:r>
              <a:rPr lang="el-GR" sz="3600" dirty="0">
                <a:solidFill>
                  <a:srgbClr val="C00000"/>
                </a:solidFill>
              </a:rPr>
              <a:t>Σεμινάριο 40 ωρών (</a:t>
            </a:r>
            <a:r>
              <a:rPr lang="el-GR" sz="2000" dirty="0" err="1">
                <a:solidFill>
                  <a:srgbClr val="C00000"/>
                </a:solidFill>
              </a:rPr>
              <a:t>Σεπτ</a:t>
            </a:r>
            <a:r>
              <a:rPr lang="el-GR" sz="2000" dirty="0">
                <a:solidFill>
                  <a:srgbClr val="C00000"/>
                </a:solidFill>
              </a:rPr>
              <a:t>.-</a:t>
            </a:r>
            <a:r>
              <a:rPr lang="el-GR" sz="2000" dirty="0" err="1">
                <a:solidFill>
                  <a:srgbClr val="C00000"/>
                </a:solidFill>
              </a:rPr>
              <a:t>Νοεμ</a:t>
            </a:r>
            <a:r>
              <a:rPr lang="el-GR" sz="2000" dirty="0">
                <a:solidFill>
                  <a:srgbClr val="C00000"/>
                </a:solidFill>
              </a:rPr>
              <a:t>. 2017</a:t>
            </a:r>
            <a:r>
              <a:rPr lang="el-GR" sz="3600" dirty="0">
                <a:solidFill>
                  <a:srgbClr val="C00000"/>
                </a:solidFill>
              </a:rPr>
              <a:t>)</a:t>
            </a:r>
            <a:br>
              <a:rPr lang="el-GR" sz="3600" dirty="0">
                <a:solidFill>
                  <a:srgbClr val="C00000"/>
                </a:solidFill>
              </a:rPr>
            </a:br>
            <a:r>
              <a:rPr lang="el-GR" sz="3600" dirty="0">
                <a:solidFill>
                  <a:srgbClr val="C00000"/>
                </a:solidFill>
              </a:rPr>
              <a:t>50 </a:t>
            </a:r>
            <a:r>
              <a:rPr lang="el-GR" sz="3600" dirty="0" err="1">
                <a:solidFill>
                  <a:srgbClr val="C00000"/>
                </a:solidFill>
              </a:rPr>
              <a:t>εκπ</a:t>
            </a:r>
            <a:r>
              <a:rPr lang="el-GR" sz="3600" dirty="0">
                <a:solidFill>
                  <a:srgbClr val="C00000"/>
                </a:solidFill>
              </a:rPr>
              <a:t>/</a:t>
            </a:r>
            <a:r>
              <a:rPr lang="el-GR" sz="3600" dirty="0" err="1">
                <a:solidFill>
                  <a:srgbClr val="C00000"/>
                </a:solidFill>
              </a:rPr>
              <a:t>κοι</a:t>
            </a:r>
            <a:r>
              <a:rPr lang="el-GR" sz="3600" dirty="0">
                <a:solidFill>
                  <a:srgbClr val="C00000"/>
                </a:solidFill>
              </a:rPr>
              <a:t> με θέμα:</a:t>
            </a:r>
            <a:r>
              <a:rPr lang="en-US" sz="3600" dirty="0">
                <a:solidFill>
                  <a:srgbClr val="C00000"/>
                </a:solidFill>
              </a:rPr>
              <a:t> </a:t>
            </a:r>
            <a:r>
              <a:rPr lang="el-GR" sz="3600" dirty="0">
                <a:solidFill>
                  <a:srgbClr val="C00000"/>
                </a:solidFill>
              </a:rPr>
              <a:t> </a:t>
            </a:r>
            <a:r>
              <a:rPr lang="el-GR" sz="3600" b="1" i="1" dirty="0">
                <a:solidFill>
                  <a:srgbClr val="C00000"/>
                </a:solidFill>
              </a:rPr>
              <a:t>«Θεσσαλία - Τοπικός πολιτισμός» </a:t>
            </a:r>
            <a:br>
              <a:rPr lang="el-GR" sz="3600" dirty="0">
                <a:solidFill>
                  <a:srgbClr val="C00000"/>
                </a:solidFill>
              </a:rPr>
            </a:br>
            <a:endParaRPr lang="el-GR" sz="3600" dirty="0">
              <a:solidFill>
                <a:srgbClr val="C00000"/>
              </a:solidFill>
            </a:endParaRPr>
          </a:p>
        </p:txBody>
      </p:sp>
      <p:sp>
        <p:nvSpPr>
          <p:cNvPr id="3" name="Θέση περιεχομένου 2">
            <a:extLst>
              <a:ext uri="{FF2B5EF4-FFF2-40B4-BE49-F238E27FC236}">
                <a16:creationId xmlns:a16="http://schemas.microsoft.com/office/drawing/2014/main" id="{11B54F42-73B0-4CC7-B1AB-7EE39992A451}"/>
              </a:ext>
            </a:extLst>
          </p:cNvPr>
          <p:cNvSpPr>
            <a:spLocks noGrp="1"/>
          </p:cNvSpPr>
          <p:nvPr>
            <p:ph idx="1"/>
          </p:nvPr>
        </p:nvSpPr>
        <p:spPr>
          <a:xfrm>
            <a:off x="745958" y="2129589"/>
            <a:ext cx="10888579" cy="4214767"/>
          </a:xfrm>
        </p:spPr>
        <p:txBody>
          <a:bodyPr>
            <a:noAutofit/>
          </a:bodyPr>
          <a:lstStyle/>
          <a:p>
            <a:r>
              <a:rPr lang="el-GR" sz="1600" dirty="0"/>
              <a:t>1η Ενότητα: 28/9 στη Δημοτική Πινακοθήκη – Μουσείο </a:t>
            </a:r>
            <a:r>
              <a:rPr lang="el-GR" sz="1600" dirty="0" err="1"/>
              <a:t>Γ.Ι.Κατσίγρα</a:t>
            </a:r>
            <a:r>
              <a:rPr lang="el-GR" sz="1600" dirty="0"/>
              <a:t> «Η τέχνη πάει…σχολείο μέσα από ένα Πρόγραμμα Σχολικών Δραστηριοτήτων» </a:t>
            </a:r>
          </a:p>
          <a:p>
            <a:r>
              <a:rPr lang="el-GR" sz="1600" dirty="0"/>
              <a:t> 2η Ενότητα: 5/10 στο Μουσείο Εθνικής Αντίστασης « Μαθαίνω την Ιστορία του τόπου μου - Η απελευθέρωση της Λάρισας (1941-1944)»</a:t>
            </a:r>
          </a:p>
          <a:p>
            <a:r>
              <a:rPr lang="el-GR" sz="1600" dirty="0"/>
              <a:t> 3η  Ενότητα: 9 /10 στο Λαογραφικό Ιστορικό Μουσείο Λάρισας «</a:t>
            </a:r>
            <a:r>
              <a:rPr lang="el-GR" sz="1600" dirty="0" err="1"/>
              <a:t>Τυποβαφική</a:t>
            </a:r>
            <a:r>
              <a:rPr lang="el-GR" sz="1600" dirty="0"/>
              <a:t> με αντίγραφα μουσειακών σφραγίδων» </a:t>
            </a:r>
          </a:p>
          <a:p>
            <a:r>
              <a:rPr lang="el-GR" sz="1600" dirty="0"/>
              <a:t> 4η Ενότητα: 12/10 Μουσείο Κτηνιατρικής Υπηρεσίας </a:t>
            </a:r>
            <a:r>
              <a:rPr lang="el-GR" sz="1600" dirty="0" err="1"/>
              <a:t>Α΄Στρατιάς</a:t>
            </a:r>
            <a:r>
              <a:rPr lang="el-GR" sz="1600" dirty="0"/>
              <a:t> Λάρισας «Η Ιστορία του αλόγου στη Λάρισα» </a:t>
            </a:r>
          </a:p>
          <a:p>
            <a:r>
              <a:rPr lang="el-GR" sz="1600" dirty="0"/>
              <a:t> 5η Ενότητα: 13 &amp; 14/10/2017 Υπουργείο Πολιτισμού στο Διαχρονικό Μουσείο Λάρισας  «Μουσειακή Εκπαίδευση»      </a:t>
            </a:r>
          </a:p>
          <a:p>
            <a:r>
              <a:rPr lang="el-GR" sz="1600" dirty="0"/>
              <a:t>6η Ενότητα: 30/10 στο </a:t>
            </a:r>
            <a:r>
              <a:rPr lang="el-GR" sz="1600" dirty="0" err="1"/>
              <a:t>Χατζηγιάννειο</a:t>
            </a:r>
            <a:r>
              <a:rPr lang="el-GR" sz="1600" dirty="0"/>
              <a:t> Πνευματικό Κέντρο  «Πώς η εκπαίδευση προσεγγίζει  την Τοπική Ιστορία μέσω της Κινηματογραφικής τέχνης» </a:t>
            </a:r>
          </a:p>
          <a:p>
            <a:r>
              <a:rPr lang="el-GR" sz="1600" dirty="0"/>
              <a:t>7η Ενότητα: 9/11 στη Δημοτική Βιβλιοθήκη Λάρισας –Αίθουσα  Παιδικής Λογοτεχνίας « Προσεγγίζοντας το παραμύθι στο χθες και στο σήμερα» </a:t>
            </a:r>
          </a:p>
          <a:p>
            <a:r>
              <a:rPr lang="el-GR" sz="1600" dirty="0"/>
              <a:t>8η Ενότητα: «Περιήγηση με το τρενάκι στο Ιστορικό Κέντρο της Λάρισας» και «Φωτογραφίζοντας ένα μνημείο»</a:t>
            </a:r>
          </a:p>
          <a:p>
            <a:r>
              <a:rPr lang="el-GR" sz="1600" dirty="0"/>
              <a:t>9η Ενότητα: 28/11 Μύλος του Παππά- Μουσείο κούκλας «Θέατρο - Κουκλοθέατρο -Φωτογραφία: Εργαλεία στην Εκπαίδευση»</a:t>
            </a:r>
          </a:p>
        </p:txBody>
      </p:sp>
      <p:sp>
        <p:nvSpPr>
          <p:cNvPr id="4" name="Θέση αριθμού διαφάνειας 3">
            <a:extLst>
              <a:ext uri="{FF2B5EF4-FFF2-40B4-BE49-F238E27FC236}">
                <a16:creationId xmlns:a16="http://schemas.microsoft.com/office/drawing/2014/main" id="{508A3593-7654-4156-BF0A-A0EDC86835BE}"/>
              </a:ext>
            </a:extLst>
          </p:cNvPr>
          <p:cNvSpPr>
            <a:spLocks noGrp="1"/>
          </p:cNvSpPr>
          <p:nvPr>
            <p:ph type="sldNum" sz="quarter" idx="12"/>
          </p:nvPr>
        </p:nvSpPr>
        <p:spPr/>
        <p:txBody>
          <a:bodyPr/>
          <a:lstStyle/>
          <a:p>
            <a:fld id="{07981EEA-4693-4605-B586-7EAC5C57DFE4}" type="slidenum">
              <a:rPr lang="el-GR" smtClean="0"/>
              <a:pPr/>
              <a:t>21</a:t>
            </a:fld>
            <a:endParaRPr lang="el-GR"/>
          </a:p>
        </p:txBody>
      </p:sp>
    </p:spTree>
    <p:extLst>
      <p:ext uri="{BB962C8B-B14F-4D97-AF65-F5344CB8AC3E}">
        <p14:creationId xmlns:p14="http://schemas.microsoft.com/office/powerpoint/2010/main" val="30200517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1295402" y="2223911"/>
            <a:ext cx="9601196" cy="62088"/>
          </a:xfrm>
        </p:spPr>
        <p:txBody>
          <a:bodyPr>
            <a:normAutofit fontScale="90000"/>
          </a:bodyPr>
          <a:lstStyle/>
          <a:p>
            <a:br>
              <a:rPr lang="el-GR" sz="3600" dirty="0">
                <a:solidFill>
                  <a:schemeClr val="accent6">
                    <a:lumMod val="75000"/>
                  </a:schemeClr>
                </a:solidFill>
                <a:latin typeface="Trebuchet MS" panose="020B0603020202020204" pitchFamily="34" charset="0"/>
              </a:rPr>
            </a:br>
            <a:br>
              <a:rPr lang="el-GR" sz="3600" dirty="0">
                <a:solidFill>
                  <a:schemeClr val="accent6">
                    <a:lumMod val="75000"/>
                  </a:schemeClr>
                </a:solidFill>
                <a:latin typeface="Trebuchet MS" panose="020B0603020202020204" pitchFamily="34" charset="0"/>
              </a:rPr>
            </a:br>
            <a:br>
              <a:rPr lang="el-GR" sz="3600" dirty="0">
                <a:solidFill>
                  <a:schemeClr val="accent6">
                    <a:lumMod val="75000"/>
                  </a:schemeClr>
                </a:solidFill>
                <a:latin typeface="Trebuchet MS" panose="020B0603020202020204" pitchFamily="34" charset="0"/>
              </a:rPr>
            </a:br>
            <a:r>
              <a:rPr lang="el-GR" sz="3600" b="1" dirty="0">
                <a:solidFill>
                  <a:schemeClr val="accent6">
                    <a:lumMod val="75000"/>
                  </a:schemeClr>
                </a:solidFill>
              </a:rPr>
              <a:t>ΤΙΤΛΟΣ ΔΙΔΑΚΤΙΚΟΥ ΣΕΝΑΡΙΟΥ</a:t>
            </a:r>
            <a:br>
              <a:rPr lang="el-GR" sz="3600" b="1" dirty="0">
                <a:solidFill>
                  <a:schemeClr val="accent6">
                    <a:lumMod val="75000"/>
                  </a:schemeClr>
                </a:solidFill>
              </a:rPr>
            </a:br>
            <a:br>
              <a:rPr lang="el-GR" sz="3600" dirty="0">
                <a:solidFill>
                  <a:schemeClr val="accent6">
                    <a:lumMod val="75000"/>
                  </a:schemeClr>
                </a:solidFill>
              </a:rPr>
            </a:br>
            <a:br>
              <a:rPr lang="el-GR" sz="3600" dirty="0">
                <a:solidFill>
                  <a:schemeClr val="accent6">
                    <a:lumMod val="75000"/>
                  </a:schemeClr>
                </a:solidFill>
              </a:rPr>
            </a:br>
            <a:r>
              <a:rPr lang="el-GR" sz="4900" b="1" dirty="0">
                <a:solidFill>
                  <a:srgbClr val="C00000"/>
                </a:solidFill>
              </a:rPr>
              <a:t>«</a:t>
            </a:r>
            <a:r>
              <a:rPr lang="el-GR" sz="4800" b="1" dirty="0">
                <a:solidFill>
                  <a:srgbClr val="C00000"/>
                </a:solidFill>
              </a:rPr>
              <a:t>Υιοθέτηση ενός Μνημείου Βιομηχανικής</a:t>
            </a:r>
            <a:r>
              <a:rPr lang="en-US" sz="4800" b="1" dirty="0">
                <a:solidFill>
                  <a:srgbClr val="C00000"/>
                </a:solidFill>
              </a:rPr>
              <a:t>/</a:t>
            </a:r>
            <a:r>
              <a:rPr lang="el-GR" sz="4800" b="1" dirty="0">
                <a:solidFill>
                  <a:srgbClr val="C00000"/>
                </a:solidFill>
              </a:rPr>
              <a:t>Αρχιτεκτονικής Κληρονομιάς</a:t>
            </a:r>
            <a:r>
              <a:rPr lang="el-GR" sz="4900" b="1" dirty="0">
                <a:solidFill>
                  <a:srgbClr val="C00000"/>
                </a:solidFill>
              </a:rPr>
              <a:t>»</a:t>
            </a:r>
            <a:br>
              <a:rPr lang="el-GR" sz="3600" b="1" dirty="0">
                <a:solidFill>
                  <a:srgbClr val="C00000"/>
                </a:solidFill>
              </a:rPr>
            </a:br>
            <a:endParaRPr lang="el-GR" sz="3600" b="1" dirty="0">
              <a:solidFill>
                <a:srgbClr val="C00000"/>
              </a:solidFill>
            </a:endParaRPr>
          </a:p>
        </p:txBody>
      </p:sp>
      <p:sp>
        <p:nvSpPr>
          <p:cNvPr id="3" name="Θέση περιεχομένου 2"/>
          <p:cNvSpPr>
            <a:spLocks noGrp="1"/>
          </p:cNvSpPr>
          <p:nvPr>
            <p:ph idx="1"/>
          </p:nvPr>
        </p:nvSpPr>
        <p:spPr>
          <a:xfrm>
            <a:off x="1295401" y="3759200"/>
            <a:ext cx="9601196" cy="2116668"/>
          </a:xfrm>
        </p:spPr>
        <p:txBody>
          <a:bodyPr>
            <a:normAutofit/>
          </a:bodyPr>
          <a:lstStyle/>
          <a:p>
            <a:pPr marL="0" indent="0" algn="ctr">
              <a:buNone/>
            </a:pPr>
            <a:endParaRPr lang="el-GR" sz="3200" dirty="0">
              <a:solidFill>
                <a:schemeClr val="accent2">
                  <a:lumMod val="50000"/>
                </a:schemeClr>
              </a:solidFill>
            </a:endParaRPr>
          </a:p>
          <a:p>
            <a:pPr marL="0" indent="0" algn="ctr">
              <a:buNone/>
            </a:pPr>
            <a:r>
              <a:rPr lang="el-GR" sz="3200" dirty="0">
                <a:solidFill>
                  <a:schemeClr val="accent2">
                    <a:lumMod val="50000"/>
                  </a:schemeClr>
                </a:solidFill>
              </a:rPr>
              <a:t>Εκτιμώμενη διάρκεια διδακτικού σεναρίου</a:t>
            </a:r>
          </a:p>
          <a:p>
            <a:pPr marL="0" indent="0" algn="ctr">
              <a:buNone/>
            </a:pPr>
            <a:r>
              <a:rPr lang="el-GR" sz="3200" dirty="0">
                <a:solidFill>
                  <a:schemeClr val="accent2">
                    <a:lumMod val="50000"/>
                  </a:schemeClr>
                </a:solidFill>
              </a:rPr>
              <a:t>4-5 μήνες</a:t>
            </a:r>
          </a:p>
          <a:p>
            <a:endParaRPr lang="el-GR" dirty="0"/>
          </a:p>
        </p:txBody>
      </p:sp>
      <p:sp>
        <p:nvSpPr>
          <p:cNvPr id="6" name="Θέση αριθμού διαφάνειας 5">
            <a:extLst>
              <a:ext uri="{FF2B5EF4-FFF2-40B4-BE49-F238E27FC236}">
                <a16:creationId xmlns:a16="http://schemas.microsoft.com/office/drawing/2014/main" id="{3C441E57-703A-4F0B-B09D-738AFF4C8AF5}"/>
              </a:ext>
            </a:extLst>
          </p:cNvPr>
          <p:cNvSpPr>
            <a:spLocks noGrp="1"/>
          </p:cNvSpPr>
          <p:nvPr>
            <p:ph type="sldNum" sz="quarter" idx="12"/>
          </p:nvPr>
        </p:nvSpPr>
        <p:spPr/>
        <p:txBody>
          <a:bodyPr/>
          <a:lstStyle/>
          <a:p>
            <a:fld id="{07981EEA-4693-4605-B586-7EAC5C57DFE4}" type="slidenum">
              <a:rPr lang="el-GR" smtClean="0"/>
              <a:pPr/>
              <a:t>22</a:t>
            </a:fld>
            <a:endParaRPr lang="el-GR"/>
          </a:p>
        </p:txBody>
      </p:sp>
    </p:spTree>
    <p:extLst>
      <p:ext uri="{BB962C8B-B14F-4D97-AF65-F5344CB8AC3E}">
        <p14:creationId xmlns:p14="http://schemas.microsoft.com/office/powerpoint/2010/main" val="400395680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a:bodyPr>
          <a:lstStyle/>
          <a:p>
            <a:r>
              <a:rPr lang="el-GR" sz="4000" b="1" dirty="0">
                <a:solidFill>
                  <a:schemeClr val="accent2">
                    <a:lumMod val="50000"/>
                  </a:schemeClr>
                </a:solidFill>
              </a:rPr>
              <a:t>Οργάνωση της τάξης - εφικτότητα σχεδίασης</a:t>
            </a:r>
          </a:p>
        </p:txBody>
      </p:sp>
      <p:sp>
        <p:nvSpPr>
          <p:cNvPr id="3" name="Θέση περιεχομένου 2"/>
          <p:cNvSpPr>
            <a:spLocks noGrp="1"/>
          </p:cNvSpPr>
          <p:nvPr>
            <p:ph idx="1"/>
          </p:nvPr>
        </p:nvSpPr>
        <p:spPr>
          <a:xfrm>
            <a:off x="722488" y="2393244"/>
            <a:ext cx="10916355" cy="3716610"/>
          </a:xfrm>
          <a:solidFill>
            <a:srgbClr val="F9F9F9"/>
          </a:solidFill>
          <a:ln>
            <a:solidFill>
              <a:schemeClr val="accent2">
                <a:lumMod val="20000"/>
                <a:lumOff val="80000"/>
              </a:schemeClr>
            </a:solidFill>
          </a:ln>
        </p:spPr>
        <p:txBody>
          <a:bodyPr>
            <a:normAutofit fontScale="77500" lnSpcReduction="20000"/>
          </a:bodyPr>
          <a:lstStyle/>
          <a:p>
            <a:pPr marL="0" indent="0">
              <a:buNone/>
            </a:pPr>
            <a:r>
              <a:rPr lang="el-GR" sz="3600" b="1" dirty="0">
                <a:solidFill>
                  <a:schemeClr val="accent2">
                    <a:lumMod val="50000"/>
                  </a:schemeClr>
                </a:solidFill>
              </a:rPr>
              <a:t>Οι μαθητές χωρίζονται σε ομάδες (των 5 ατόμων) με συγκεκριμένο αντικείμενο έρευνας:</a:t>
            </a:r>
          </a:p>
          <a:p>
            <a:pPr marL="0" indent="0">
              <a:buNone/>
            </a:pPr>
            <a:r>
              <a:rPr lang="el-GR" sz="3600" b="1" dirty="0">
                <a:solidFill>
                  <a:schemeClr val="accent2">
                    <a:lumMod val="60000"/>
                    <a:lumOff val="40000"/>
                  </a:schemeClr>
                </a:solidFill>
              </a:rPr>
              <a:t>1η ομάδα: </a:t>
            </a:r>
            <a:r>
              <a:rPr lang="el-GR" sz="3600" b="1" dirty="0">
                <a:solidFill>
                  <a:schemeClr val="accent2">
                    <a:lumMod val="50000"/>
                  </a:schemeClr>
                </a:solidFill>
              </a:rPr>
              <a:t>«Τότε»</a:t>
            </a:r>
          </a:p>
          <a:p>
            <a:pPr marL="0" indent="0">
              <a:buNone/>
            </a:pPr>
            <a:r>
              <a:rPr lang="el-GR" sz="3600" b="1" dirty="0">
                <a:solidFill>
                  <a:schemeClr val="accent2">
                    <a:lumMod val="60000"/>
                    <a:lumOff val="40000"/>
                  </a:schemeClr>
                </a:solidFill>
              </a:rPr>
              <a:t>2η ομάδα: </a:t>
            </a:r>
            <a:r>
              <a:rPr lang="el-GR" sz="3600" b="1" dirty="0">
                <a:solidFill>
                  <a:schemeClr val="accent2">
                    <a:lumMod val="50000"/>
                  </a:schemeClr>
                </a:solidFill>
              </a:rPr>
              <a:t>«Από τότε μέχρι σήμερα»</a:t>
            </a:r>
          </a:p>
          <a:p>
            <a:pPr marL="0" indent="0">
              <a:buNone/>
            </a:pPr>
            <a:r>
              <a:rPr lang="el-GR" sz="3600" b="1" dirty="0">
                <a:solidFill>
                  <a:schemeClr val="accent2">
                    <a:lumMod val="60000"/>
                    <a:lumOff val="40000"/>
                  </a:schemeClr>
                </a:solidFill>
              </a:rPr>
              <a:t>3η ομάδα: </a:t>
            </a:r>
            <a:r>
              <a:rPr lang="el-GR" sz="3600" b="1" dirty="0">
                <a:solidFill>
                  <a:schemeClr val="accent2">
                    <a:lumMod val="50000"/>
                  </a:schemeClr>
                </a:solidFill>
              </a:rPr>
              <a:t>«Σήμερα»</a:t>
            </a:r>
          </a:p>
          <a:p>
            <a:pPr marL="0" indent="0">
              <a:buNone/>
            </a:pPr>
            <a:r>
              <a:rPr lang="el-GR" sz="3600" b="1" dirty="0">
                <a:solidFill>
                  <a:schemeClr val="accent2">
                    <a:lumMod val="60000"/>
                    <a:lumOff val="40000"/>
                  </a:schemeClr>
                </a:solidFill>
              </a:rPr>
              <a:t>4η ομάδα: </a:t>
            </a:r>
            <a:r>
              <a:rPr lang="el-GR" sz="3600" b="1" dirty="0">
                <a:solidFill>
                  <a:schemeClr val="accent2">
                    <a:lumMod val="50000"/>
                  </a:schemeClr>
                </a:solidFill>
              </a:rPr>
              <a:t>«Μνημείο και περιβάλλον»</a:t>
            </a:r>
          </a:p>
          <a:p>
            <a:pPr marL="0" indent="0">
              <a:buNone/>
            </a:pPr>
            <a:r>
              <a:rPr lang="el-GR" sz="3600" b="1" dirty="0">
                <a:solidFill>
                  <a:schemeClr val="accent2">
                    <a:lumMod val="60000"/>
                    <a:lumOff val="40000"/>
                  </a:schemeClr>
                </a:solidFill>
              </a:rPr>
              <a:t>5η ομάδα: </a:t>
            </a:r>
            <a:r>
              <a:rPr lang="el-GR" sz="3600" b="1" dirty="0">
                <a:solidFill>
                  <a:schemeClr val="accent2">
                    <a:lumMod val="50000"/>
                  </a:schemeClr>
                </a:solidFill>
              </a:rPr>
              <a:t>«Τέχνη και μνημείο» (Λαογραφία, Τραγούδι, Λογοτεχνία)</a:t>
            </a:r>
          </a:p>
          <a:p>
            <a:pPr marL="0" indent="0" algn="ctr">
              <a:buNone/>
            </a:pPr>
            <a:endParaRPr lang="el-GR" sz="3600" b="1" dirty="0">
              <a:solidFill>
                <a:schemeClr val="accent2">
                  <a:lumMod val="50000"/>
                </a:schemeClr>
              </a:solidFill>
            </a:endParaRPr>
          </a:p>
        </p:txBody>
      </p:sp>
      <p:sp>
        <p:nvSpPr>
          <p:cNvPr id="6" name="Θέση αριθμού διαφάνειας 5">
            <a:extLst>
              <a:ext uri="{FF2B5EF4-FFF2-40B4-BE49-F238E27FC236}">
                <a16:creationId xmlns:a16="http://schemas.microsoft.com/office/drawing/2014/main" id="{53CB1C0B-0A85-4CA0-987F-8DD4B2344ECF}"/>
              </a:ext>
            </a:extLst>
          </p:cNvPr>
          <p:cNvSpPr>
            <a:spLocks noGrp="1"/>
          </p:cNvSpPr>
          <p:nvPr>
            <p:ph type="sldNum" sz="quarter" idx="12"/>
          </p:nvPr>
        </p:nvSpPr>
        <p:spPr/>
        <p:txBody>
          <a:bodyPr/>
          <a:lstStyle/>
          <a:p>
            <a:fld id="{07981EEA-4693-4605-B586-7EAC5C57DFE4}" type="slidenum">
              <a:rPr lang="el-GR" smtClean="0"/>
              <a:pPr/>
              <a:t>23</a:t>
            </a:fld>
            <a:endParaRPr lang="el-GR"/>
          </a:p>
        </p:txBody>
      </p:sp>
    </p:spTree>
    <p:extLst>
      <p:ext uri="{BB962C8B-B14F-4D97-AF65-F5344CB8AC3E}">
        <p14:creationId xmlns:p14="http://schemas.microsoft.com/office/powerpoint/2010/main" val="42329527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Τίτλος 4">
            <a:extLst>
              <a:ext uri="{FF2B5EF4-FFF2-40B4-BE49-F238E27FC236}">
                <a16:creationId xmlns:a16="http://schemas.microsoft.com/office/drawing/2014/main" id="{0EE63E3B-4EC7-4385-B2AD-3805B2509B97}"/>
              </a:ext>
            </a:extLst>
          </p:cNvPr>
          <p:cNvSpPr>
            <a:spLocks noGrp="1"/>
          </p:cNvSpPr>
          <p:nvPr>
            <p:ph type="title"/>
          </p:nvPr>
        </p:nvSpPr>
        <p:spPr/>
        <p:txBody>
          <a:bodyPr>
            <a:normAutofit fontScale="90000"/>
          </a:bodyPr>
          <a:lstStyle/>
          <a:p>
            <a:r>
              <a:rPr lang="el-GR" sz="2700" b="1" dirty="0">
                <a:solidFill>
                  <a:schemeClr val="accent2">
                    <a:lumMod val="50000"/>
                  </a:schemeClr>
                </a:solidFill>
              </a:rPr>
              <a:t>Ένταξη του διδακτικού σεναρίου στο πρόγραμμα σπουδών/</a:t>
            </a:r>
            <a:r>
              <a:rPr lang="el-GR" sz="2700" b="1" dirty="0" err="1">
                <a:solidFill>
                  <a:schemeClr val="accent2">
                    <a:lumMod val="50000"/>
                  </a:schemeClr>
                </a:solidFill>
              </a:rPr>
              <a:t>προαπαιτούμενες</a:t>
            </a:r>
            <a:r>
              <a:rPr lang="el-GR" sz="2700" b="1" dirty="0">
                <a:solidFill>
                  <a:schemeClr val="accent2">
                    <a:lumMod val="50000"/>
                  </a:schemeClr>
                </a:solidFill>
              </a:rPr>
              <a:t> γνώσεις</a:t>
            </a:r>
            <a:br>
              <a:rPr lang="el-GR" dirty="0">
                <a:solidFill>
                  <a:schemeClr val="accent2">
                    <a:lumMod val="50000"/>
                  </a:schemeClr>
                </a:solidFill>
              </a:rPr>
            </a:br>
            <a:r>
              <a:rPr lang="el-GR" sz="1300" dirty="0">
                <a:solidFill>
                  <a:schemeClr val="accent2">
                    <a:lumMod val="50000"/>
                  </a:schemeClr>
                </a:solidFill>
              </a:rPr>
              <a:t>Σύμφωνα με το νέο πρόγραμμα Σπουδών υποχρεωτικής εκπαίδευσης για το θεματικό πεδίο «Περιβάλλον και Εκπαίδευση για την Αειφόρο Ανάπτυξη (ΠΕΑΑ)» (απόφαση με Α.Π. 113727/Γ2/03-10-2011), η διερεύνηση κάθε θέματος γίνεται σε 4 επίπεδα:</a:t>
            </a:r>
            <a:br>
              <a:rPr lang="el-GR" sz="1300" dirty="0">
                <a:solidFill>
                  <a:schemeClr val="accent2">
                    <a:lumMod val="50000"/>
                  </a:schemeClr>
                </a:solidFill>
              </a:rPr>
            </a:br>
            <a:endParaRPr lang="el-GR" sz="1300" dirty="0">
              <a:solidFill>
                <a:schemeClr val="accent2">
                  <a:lumMod val="50000"/>
                </a:schemeClr>
              </a:solidFill>
            </a:endParaRPr>
          </a:p>
        </p:txBody>
      </p:sp>
      <p:sp>
        <p:nvSpPr>
          <p:cNvPr id="6" name="Θέση περιεχομένου 5">
            <a:extLst>
              <a:ext uri="{FF2B5EF4-FFF2-40B4-BE49-F238E27FC236}">
                <a16:creationId xmlns:a16="http://schemas.microsoft.com/office/drawing/2014/main" id="{E81AA2BC-7091-4AA5-BE2A-18D33A15E5EC}"/>
              </a:ext>
            </a:extLst>
          </p:cNvPr>
          <p:cNvSpPr>
            <a:spLocks noGrp="1"/>
          </p:cNvSpPr>
          <p:nvPr>
            <p:ph idx="1"/>
          </p:nvPr>
        </p:nvSpPr>
        <p:spPr>
          <a:xfrm>
            <a:off x="1295402" y="2404533"/>
            <a:ext cx="9601194" cy="3843867"/>
          </a:xfrm>
        </p:spPr>
        <p:txBody>
          <a:bodyPr>
            <a:normAutofit fontScale="25000" lnSpcReduction="20000"/>
          </a:bodyPr>
          <a:lstStyle/>
          <a:p>
            <a:r>
              <a:rPr lang="el-GR" sz="4800" b="1" dirty="0">
                <a:solidFill>
                  <a:schemeClr val="accent2">
                    <a:lumMod val="50000"/>
                  </a:schemeClr>
                </a:solidFill>
              </a:rPr>
              <a:t>1ο Επίπεδο:   Θεμελιώδεις γνώσεις     </a:t>
            </a:r>
          </a:p>
          <a:p>
            <a:pPr marL="0" indent="0">
              <a:buNone/>
            </a:pPr>
            <a:r>
              <a:rPr lang="el-GR" sz="4800" dirty="0">
                <a:solidFill>
                  <a:schemeClr val="accent2">
                    <a:lumMod val="50000"/>
                  </a:schemeClr>
                </a:solidFill>
              </a:rPr>
              <a:t>Προσδοκώμενα Μαθησιακά Αποτελέσματα: </a:t>
            </a:r>
          </a:p>
          <a:p>
            <a:pPr marL="0" indent="0">
              <a:buNone/>
            </a:pPr>
            <a:r>
              <a:rPr lang="el-GR" sz="4800" dirty="0">
                <a:solidFill>
                  <a:schemeClr val="accent2">
                    <a:lumMod val="50000"/>
                  </a:schemeClr>
                </a:solidFill>
              </a:rPr>
              <a:t>Α. Να ονομάσουν τα σημαντικά μνημεία πολιτιστικής κληρονομιάς του τόπου τους. </a:t>
            </a:r>
          </a:p>
          <a:p>
            <a:pPr marL="0" indent="0">
              <a:buNone/>
            </a:pPr>
            <a:r>
              <a:rPr lang="el-GR" sz="4800" dirty="0">
                <a:solidFill>
                  <a:schemeClr val="accent2">
                    <a:lumMod val="50000"/>
                  </a:schemeClr>
                </a:solidFill>
              </a:rPr>
              <a:t>Β. Να αιτιολογήσουν γιατί ένα μνημείο πολιτιστικής κληρονομιάς είναι σημαντικό για τον τόπο τους.</a:t>
            </a:r>
          </a:p>
          <a:p>
            <a:r>
              <a:rPr lang="el-GR" sz="4800" b="1" dirty="0">
                <a:solidFill>
                  <a:schemeClr val="accent2">
                    <a:lumMod val="50000"/>
                  </a:schemeClr>
                </a:solidFill>
              </a:rPr>
              <a:t>2ο Επίπεδο:   Εντοπισμός ζητήματος/προβλήματος   </a:t>
            </a:r>
          </a:p>
          <a:p>
            <a:pPr marL="0" indent="0">
              <a:buNone/>
            </a:pPr>
            <a:r>
              <a:rPr lang="el-GR" sz="4800" dirty="0">
                <a:solidFill>
                  <a:schemeClr val="accent2">
                    <a:lumMod val="50000"/>
                  </a:schemeClr>
                </a:solidFill>
              </a:rPr>
              <a:t>Προσδοκώμενα Μαθησιακά Αποτελέσματα:</a:t>
            </a:r>
          </a:p>
          <a:p>
            <a:pPr marL="0" indent="0">
              <a:buNone/>
            </a:pPr>
            <a:r>
              <a:rPr lang="el-GR" sz="4800" dirty="0">
                <a:solidFill>
                  <a:schemeClr val="accent2">
                    <a:lumMod val="50000"/>
                  </a:schemeClr>
                </a:solidFill>
              </a:rPr>
              <a:t>Α. Να περιγράψουν ένα μνημείο πολιτιστικής κληρονομιάς,</a:t>
            </a:r>
          </a:p>
          <a:p>
            <a:pPr marL="0" indent="0">
              <a:buNone/>
            </a:pPr>
            <a:r>
              <a:rPr lang="el-GR" sz="4800" dirty="0">
                <a:solidFill>
                  <a:schemeClr val="accent2">
                    <a:lumMod val="50000"/>
                  </a:schemeClr>
                </a:solidFill>
              </a:rPr>
              <a:t>Β. Να παρατηρήσουν τη σχέση του μνημείου με το τοπικό περιβάλλον,</a:t>
            </a:r>
          </a:p>
          <a:p>
            <a:pPr marL="0" indent="0">
              <a:buNone/>
            </a:pPr>
            <a:r>
              <a:rPr lang="el-GR" sz="4800" dirty="0">
                <a:solidFill>
                  <a:schemeClr val="accent2">
                    <a:lumMod val="50000"/>
                  </a:schemeClr>
                </a:solidFill>
              </a:rPr>
              <a:t> Γ. Να εντοπίσουν πιθανές αιτίες παραμέλησης ή υποβάθμισης του μνημείου.</a:t>
            </a:r>
          </a:p>
          <a:p>
            <a:r>
              <a:rPr lang="el-GR" sz="4800" b="1" dirty="0">
                <a:solidFill>
                  <a:schemeClr val="accent2">
                    <a:lumMod val="50000"/>
                  </a:schemeClr>
                </a:solidFill>
              </a:rPr>
              <a:t>3ο Επίπεδο:   Διερεύνηση ζητήματος/ προβλήματος  </a:t>
            </a:r>
          </a:p>
          <a:p>
            <a:pPr marL="0" indent="0">
              <a:buNone/>
            </a:pPr>
            <a:r>
              <a:rPr lang="el-GR" sz="4800" b="1" dirty="0">
                <a:solidFill>
                  <a:schemeClr val="accent2">
                    <a:lumMod val="50000"/>
                  </a:schemeClr>
                </a:solidFill>
              </a:rPr>
              <a:t> </a:t>
            </a:r>
            <a:r>
              <a:rPr lang="el-GR" sz="4800" dirty="0">
                <a:solidFill>
                  <a:schemeClr val="accent2">
                    <a:lumMod val="50000"/>
                  </a:schemeClr>
                </a:solidFill>
              </a:rPr>
              <a:t>Προσδοκώμενα Μαθησιακά Αποτελέσματα: </a:t>
            </a:r>
          </a:p>
          <a:p>
            <a:pPr marL="0" indent="0">
              <a:buNone/>
            </a:pPr>
            <a:r>
              <a:rPr lang="el-GR" sz="4800" dirty="0">
                <a:solidFill>
                  <a:schemeClr val="accent2">
                    <a:lumMod val="50000"/>
                  </a:schemeClr>
                </a:solidFill>
              </a:rPr>
              <a:t>Α. Να καταγράψουν τυχόν παρεμβάσεις που αλλοιώνουν το μνημείο, </a:t>
            </a:r>
          </a:p>
          <a:p>
            <a:pPr marL="0" indent="0">
              <a:buNone/>
            </a:pPr>
            <a:r>
              <a:rPr lang="el-GR" sz="4800" dirty="0">
                <a:solidFill>
                  <a:schemeClr val="accent2">
                    <a:lumMod val="50000"/>
                  </a:schemeClr>
                </a:solidFill>
              </a:rPr>
              <a:t>Β. Να εξερευνήσουν τις απόψεις ατόμων του οικείου περιβάλλοντος τους για τη σημασία και την κατάσταση του μνημείου.</a:t>
            </a:r>
          </a:p>
          <a:p>
            <a:r>
              <a:rPr lang="el-GR" sz="4800" b="1" dirty="0">
                <a:solidFill>
                  <a:schemeClr val="accent2">
                    <a:lumMod val="50000"/>
                  </a:schemeClr>
                </a:solidFill>
              </a:rPr>
              <a:t>4ο Επίπεδο:   Δράσεις</a:t>
            </a:r>
          </a:p>
          <a:p>
            <a:r>
              <a:rPr lang="el-GR" sz="4800" dirty="0">
                <a:solidFill>
                  <a:schemeClr val="accent2">
                    <a:lumMod val="50000"/>
                  </a:schemeClr>
                </a:solidFill>
              </a:rPr>
              <a:t>Κάνουν προτάσεις για την ανάδειξη ενός μνημείου του τόπου τους.</a:t>
            </a:r>
          </a:p>
          <a:p>
            <a:r>
              <a:rPr lang="el-GR" sz="4800" dirty="0"/>
              <a:t> </a:t>
            </a:r>
          </a:p>
          <a:p>
            <a:endParaRPr lang="el-GR" dirty="0"/>
          </a:p>
        </p:txBody>
      </p:sp>
      <p:sp>
        <p:nvSpPr>
          <p:cNvPr id="3" name="Θέση αριθμού διαφάνειας 2">
            <a:extLst>
              <a:ext uri="{FF2B5EF4-FFF2-40B4-BE49-F238E27FC236}">
                <a16:creationId xmlns:a16="http://schemas.microsoft.com/office/drawing/2014/main" id="{A1001E62-214E-4876-A6C3-817BC037B70E}"/>
              </a:ext>
            </a:extLst>
          </p:cNvPr>
          <p:cNvSpPr>
            <a:spLocks noGrp="1"/>
          </p:cNvSpPr>
          <p:nvPr>
            <p:ph type="sldNum" sz="quarter" idx="12"/>
          </p:nvPr>
        </p:nvSpPr>
        <p:spPr/>
        <p:txBody>
          <a:bodyPr/>
          <a:lstStyle/>
          <a:p>
            <a:fld id="{07981EEA-4693-4605-B586-7EAC5C57DFE4}" type="slidenum">
              <a:rPr lang="el-GR" smtClean="0"/>
              <a:pPr/>
              <a:t>24</a:t>
            </a:fld>
            <a:endParaRPr lang="el-GR"/>
          </a:p>
        </p:txBody>
      </p:sp>
    </p:spTree>
    <p:extLst>
      <p:ext uri="{BB962C8B-B14F-4D97-AF65-F5344CB8AC3E}">
        <p14:creationId xmlns:p14="http://schemas.microsoft.com/office/powerpoint/2010/main" val="37350194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Θέση αριθμού διαφάνειας 4">
            <a:extLst>
              <a:ext uri="{FF2B5EF4-FFF2-40B4-BE49-F238E27FC236}">
                <a16:creationId xmlns:a16="http://schemas.microsoft.com/office/drawing/2014/main" id="{B1958859-2E5B-4A7E-B8F6-0C9A8756FC76}"/>
              </a:ext>
            </a:extLst>
          </p:cNvPr>
          <p:cNvSpPr>
            <a:spLocks noGrp="1"/>
          </p:cNvSpPr>
          <p:nvPr>
            <p:ph type="sldNum" sz="quarter" idx="12"/>
          </p:nvPr>
        </p:nvSpPr>
        <p:spPr/>
        <p:txBody>
          <a:bodyPr/>
          <a:lstStyle/>
          <a:p>
            <a:fld id="{07981EEA-4693-4605-B586-7EAC5C57DFE4}" type="slidenum">
              <a:rPr lang="el-GR" smtClean="0"/>
              <a:pPr/>
              <a:t>25</a:t>
            </a:fld>
            <a:endParaRPr lang="el-GR"/>
          </a:p>
        </p:txBody>
      </p:sp>
      <p:grpSp>
        <p:nvGrpSpPr>
          <p:cNvPr id="22" name="Group 95"/>
          <p:cNvGrpSpPr>
            <a:grpSpLocks/>
          </p:cNvGrpSpPr>
          <p:nvPr/>
        </p:nvGrpSpPr>
        <p:grpSpPr bwMode="auto">
          <a:xfrm>
            <a:off x="1178800" y="570678"/>
            <a:ext cx="3076986" cy="4890735"/>
            <a:chOff x="720" y="1299"/>
            <a:chExt cx="1380" cy="2539"/>
          </a:xfrm>
        </p:grpSpPr>
        <p:sp>
          <p:nvSpPr>
            <p:cNvPr id="23" name="AutoShape 52"/>
            <p:cNvSpPr>
              <a:spLocks noChangeArrowheads="1"/>
            </p:cNvSpPr>
            <p:nvPr/>
          </p:nvSpPr>
          <p:spPr bwMode="gray">
            <a:xfrm>
              <a:off x="720" y="1490"/>
              <a:ext cx="1363" cy="1800"/>
            </a:xfrm>
            <a:prstGeom prst="roundRect">
              <a:avLst>
                <a:gd name="adj" fmla="val 17509"/>
              </a:avLst>
            </a:prstGeom>
            <a:gradFill rotWithShape="1">
              <a:gsLst>
                <a:gs pos="0">
                  <a:srgbClr val="4E91D4"/>
                </a:gs>
                <a:gs pos="100000">
                  <a:srgbClr val="3477A4"/>
                </a:gs>
              </a:gsLst>
              <a:lin ang="2700000" scaled="1"/>
            </a:gradFill>
            <a:ln w="9525">
              <a:noFill/>
              <a:round/>
              <a:headEnd/>
              <a:tailEnd/>
            </a:ln>
          </p:spPr>
          <p:txBody>
            <a:bodyPr wrap="none" anchor="ctr"/>
            <a:lstStyle/>
            <a:p>
              <a:endParaRPr lang="el-GR"/>
            </a:p>
          </p:txBody>
        </p:sp>
        <p:sp>
          <p:nvSpPr>
            <p:cNvPr id="24" name="AutoShape 53"/>
            <p:cNvSpPr>
              <a:spLocks noChangeArrowheads="1"/>
            </p:cNvSpPr>
            <p:nvPr/>
          </p:nvSpPr>
          <p:spPr bwMode="gray">
            <a:xfrm>
              <a:off x="741" y="1495"/>
              <a:ext cx="1322" cy="1766"/>
            </a:xfrm>
            <a:prstGeom prst="roundRect">
              <a:avLst>
                <a:gd name="adj" fmla="val 16667"/>
              </a:avLst>
            </a:prstGeom>
            <a:solidFill>
              <a:srgbClr val="3CA1E6"/>
            </a:solidFill>
            <a:ln w="9525">
              <a:noFill/>
              <a:round/>
              <a:headEnd/>
              <a:tailEnd/>
            </a:ln>
          </p:spPr>
          <p:txBody>
            <a:bodyPr wrap="none" anchor="ctr"/>
            <a:lstStyle/>
            <a:p>
              <a:endParaRPr lang="el-GR"/>
            </a:p>
          </p:txBody>
        </p:sp>
        <p:sp>
          <p:nvSpPr>
            <p:cNvPr id="25" name="AutoShape 54"/>
            <p:cNvSpPr>
              <a:spLocks noChangeArrowheads="1"/>
            </p:cNvSpPr>
            <p:nvPr/>
          </p:nvSpPr>
          <p:spPr bwMode="gray">
            <a:xfrm>
              <a:off x="752" y="2795"/>
              <a:ext cx="1304" cy="447"/>
            </a:xfrm>
            <a:prstGeom prst="roundRect">
              <a:avLst>
                <a:gd name="adj" fmla="val 50000"/>
              </a:avLst>
            </a:prstGeom>
            <a:gradFill rotWithShape="1">
              <a:gsLst>
                <a:gs pos="0">
                  <a:srgbClr val="3CA1E6">
                    <a:alpha val="0"/>
                  </a:srgbClr>
                </a:gs>
                <a:gs pos="100000">
                  <a:srgbClr val="9BCFF2"/>
                </a:gs>
              </a:gsLst>
              <a:lin ang="5400000" scaled="1"/>
            </a:gradFill>
            <a:ln w="9525">
              <a:noFill/>
              <a:round/>
              <a:headEnd/>
              <a:tailEnd/>
            </a:ln>
          </p:spPr>
          <p:txBody>
            <a:bodyPr wrap="none" anchor="ctr"/>
            <a:lstStyle/>
            <a:p>
              <a:endParaRPr lang="el-GR"/>
            </a:p>
          </p:txBody>
        </p:sp>
        <p:sp>
          <p:nvSpPr>
            <p:cNvPr id="26" name="AutoShape 55"/>
            <p:cNvSpPr>
              <a:spLocks noChangeArrowheads="1"/>
            </p:cNvSpPr>
            <p:nvPr/>
          </p:nvSpPr>
          <p:spPr bwMode="gray">
            <a:xfrm>
              <a:off x="752" y="1509"/>
              <a:ext cx="1304" cy="446"/>
            </a:xfrm>
            <a:prstGeom prst="roundRect">
              <a:avLst>
                <a:gd name="adj" fmla="val 50000"/>
              </a:avLst>
            </a:prstGeom>
            <a:gradFill rotWithShape="1">
              <a:gsLst>
                <a:gs pos="0">
                  <a:srgbClr val="BEE0F7"/>
                </a:gs>
                <a:gs pos="100000">
                  <a:srgbClr val="3CA1E6">
                    <a:alpha val="0"/>
                  </a:srgbClr>
                </a:gs>
              </a:gsLst>
              <a:lin ang="5400000" scaled="1"/>
            </a:gradFill>
            <a:ln w="9525">
              <a:noFill/>
              <a:round/>
              <a:headEnd/>
              <a:tailEnd/>
            </a:ln>
          </p:spPr>
          <p:txBody>
            <a:bodyPr wrap="none" anchor="ctr"/>
            <a:lstStyle/>
            <a:p>
              <a:endParaRPr lang="el-GR"/>
            </a:p>
          </p:txBody>
        </p:sp>
        <p:sp>
          <p:nvSpPr>
            <p:cNvPr id="27" name="AutoShape 56"/>
            <p:cNvSpPr>
              <a:spLocks noChangeArrowheads="1"/>
            </p:cNvSpPr>
            <p:nvPr/>
          </p:nvSpPr>
          <p:spPr bwMode="gray">
            <a:xfrm>
              <a:off x="724" y="3290"/>
              <a:ext cx="1363" cy="548"/>
            </a:xfrm>
            <a:prstGeom prst="roundRect">
              <a:avLst>
                <a:gd name="adj" fmla="val 40389"/>
              </a:avLst>
            </a:prstGeom>
            <a:gradFill rotWithShape="1">
              <a:gsLst>
                <a:gs pos="0">
                  <a:srgbClr val="B2B2B2"/>
                </a:gs>
                <a:gs pos="100000">
                  <a:srgbClr val="FFFFFF"/>
                </a:gs>
              </a:gsLst>
              <a:lin ang="5400000" scaled="1"/>
            </a:gradFill>
            <a:ln w="9525">
              <a:noFill/>
              <a:round/>
              <a:headEnd/>
              <a:tailEnd/>
            </a:ln>
          </p:spPr>
          <p:txBody>
            <a:bodyPr wrap="none" anchor="ctr"/>
            <a:lstStyle/>
            <a:p>
              <a:endParaRPr lang="el-GR"/>
            </a:p>
          </p:txBody>
        </p:sp>
        <p:sp>
          <p:nvSpPr>
            <p:cNvPr id="28" name="AutoShape 57"/>
            <p:cNvSpPr>
              <a:spLocks noChangeArrowheads="1"/>
            </p:cNvSpPr>
            <p:nvPr/>
          </p:nvSpPr>
          <p:spPr bwMode="gray">
            <a:xfrm>
              <a:off x="768" y="3318"/>
              <a:ext cx="1304" cy="266"/>
            </a:xfrm>
            <a:prstGeom prst="roundRect">
              <a:avLst>
                <a:gd name="adj" fmla="val 50000"/>
              </a:avLst>
            </a:prstGeom>
            <a:gradFill rotWithShape="1">
              <a:gsLst>
                <a:gs pos="0">
                  <a:srgbClr val="DDDDDD"/>
                </a:gs>
                <a:gs pos="100000">
                  <a:srgbClr val="FFFFFF"/>
                </a:gs>
              </a:gsLst>
              <a:lin ang="5400000" scaled="1"/>
            </a:gradFill>
            <a:ln w="9525">
              <a:noFill/>
              <a:round/>
              <a:headEnd/>
              <a:tailEnd/>
            </a:ln>
          </p:spPr>
          <p:txBody>
            <a:bodyPr wrap="none" anchor="ctr"/>
            <a:lstStyle/>
            <a:p>
              <a:pPr algn="ctr"/>
              <a:r>
                <a:rPr lang="el-GR" sz="2400" b="1" dirty="0">
                  <a:solidFill>
                    <a:srgbClr val="FF0000"/>
                  </a:solidFill>
                </a:rPr>
                <a:t>Στο Γνωστικό επίπεδο</a:t>
              </a:r>
            </a:p>
          </p:txBody>
        </p:sp>
        <p:grpSp>
          <p:nvGrpSpPr>
            <p:cNvPr id="29" name="Group 58"/>
            <p:cNvGrpSpPr>
              <a:grpSpLocks/>
            </p:cNvGrpSpPr>
            <p:nvPr/>
          </p:nvGrpSpPr>
          <p:grpSpPr bwMode="auto">
            <a:xfrm>
              <a:off x="1189" y="1299"/>
              <a:ext cx="405" cy="392"/>
              <a:chOff x="1290" y="587"/>
              <a:chExt cx="667" cy="647"/>
            </a:xfrm>
          </p:grpSpPr>
          <p:sp>
            <p:nvSpPr>
              <p:cNvPr id="32" name="Oval 59"/>
              <p:cNvSpPr>
                <a:spLocks noChangeArrowheads="1"/>
              </p:cNvSpPr>
              <p:nvPr/>
            </p:nvSpPr>
            <p:spPr bwMode="gray">
              <a:xfrm>
                <a:off x="1290" y="731"/>
                <a:ext cx="667" cy="373"/>
              </a:xfrm>
              <a:prstGeom prst="ellipse">
                <a:avLst/>
              </a:prstGeom>
              <a:solidFill>
                <a:srgbClr val="333333"/>
              </a:solidFill>
              <a:ln w="38100" algn="ctr">
                <a:noFill/>
                <a:round/>
                <a:headEnd/>
                <a:tailEnd/>
              </a:ln>
            </p:spPr>
            <p:txBody>
              <a:bodyPr anchor="ctr">
                <a:spAutoFit/>
              </a:bodyPr>
              <a:lstStyle/>
              <a:p>
                <a:endParaRPr lang="el-GR"/>
              </a:p>
            </p:txBody>
          </p:sp>
          <p:sp>
            <p:nvSpPr>
              <p:cNvPr id="33" name="Oval 60"/>
              <p:cNvSpPr>
                <a:spLocks noChangeArrowheads="1"/>
              </p:cNvSpPr>
              <p:nvPr/>
            </p:nvSpPr>
            <p:spPr bwMode="gray">
              <a:xfrm>
                <a:off x="1296" y="587"/>
                <a:ext cx="646" cy="647"/>
              </a:xfrm>
              <a:prstGeom prst="ellipse">
                <a:avLst/>
              </a:prstGeom>
              <a:gradFill rotWithShape="1">
                <a:gsLst>
                  <a:gs pos="0">
                    <a:srgbClr val="636869"/>
                  </a:gs>
                  <a:gs pos="100000">
                    <a:srgbClr val="D6E1E2"/>
                  </a:gs>
                </a:gsLst>
                <a:lin ang="5400000" scaled="1"/>
              </a:gradFill>
              <a:ln w="9525" algn="ctr">
                <a:noFill/>
                <a:round/>
                <a:headEnd/>
                <a:tailEnd/>
              </a:ln>
            </p:spPr>
            <p:txBody>
              <a:bodyPr vert="eaVert" wrap="none" anchor="ctr"/>
              <a:lstStyle/>
              <a:p>
                <a:endParaRPr lang="el-GR"/>
              </a:p>
            </p:txBody>
          </p:sp>
          <p:sp>
            <p:nvSpPr>
              <p:cNvPr id="34" name="Oval 61"/>
              <p:cNvSpPr>
                <a:spLocks noChangeArrowheads="1"/>
              </p:cNvSpPr>
              <p:nvPr/>
            </p:nvSpPr>
            <p:spPr bwMode="gray">
              <a:xfrm>
                <a:off x="1304" y="591"/>
                <a:ext cx="631" cy="631"/>
              </a:xfrm>
              <a:prstGeom prst="ellipse">
                <a:avLst/>
              </a:prstGeom>
              <a:gradFill rotWithShape="1">
                <a:gsLst>
                  <a:gs pos="0">
                    <a:srgbClr val="D6E1E2">
                      <a:alpha val="0"/>
                    </a:srgbClr>
                  </a:gs>
                  <a:gs pos="100000">
                    <a:srgbClr val="F1F5F5"/>
                  </a:gs>
                </a:gsLst>
                <a:lin ang="5400000" scaled="1"/>
              </a:gradFill>
              <a:ln w="9525" algn="ctr">
                <a:noFill/>
                <a:round/>
                <a:headEnd/>
                <a:tailEnd/>
              </a:ln>
            </p:spPr>
            <p:txBody>
              <a:bodyPr vert="eaVert" wrap="none" anchor="ctr"/>
              <a:lstStyle/>
              <a:p>
                <a:endParaRPr lang="el-GR"/>
              </a:p>
            </p:txBody>
          </p:sp>
          <p:sp>
            <p:nvSpPr>
              <p:cNvPr id="35" name="Oval 62"/>
              <p:cNvSpPr>
                <a:spLocks noChangeArrowheads="1"/>
              </p:cNvSpPr>
              <p:nvPr/>
            </p:nvSpPr>
            <p:spPr bwMode="gray">
              <a:xfrm>
                <a:off x="1311" y="597"/>
                <a:ext cx="600" cy="589"/>
              </a:xfrm>
              <a:prstGeom prst="ellipse">
                <a:avLst/>
              </a:prstGeom>
              <a:gradFill rotWithShape="1">
                <a:gsLst>
                  <a:gs pos="0">
                    <a:srgbClr val="AAB2B3"/>
                  </a:gs>
                  <a:gs pos="100000">
                    <a:srgbClr val="D6E1E2">
                      <a:alpha val="48000"/>
                    </a:srgbClr>
                  </a:gs>
                </a:gsLst>
                <a:lin ang="5400000" scaled="1"/>
              </a:gradFill>
              <a:ln w="9525" algn="ctr">
                <a:noFill/>
                <a:round/>
                <a:headEnd/>
                <a:tailEnd/>
              </a:ln>
            </p:spPr>
            <p:txBody>
              <a:bodyPr vert="eaVert" wrap="none" anchor="ctr"/>
              <a:lstStyle/>
              <a:p>
                <a:endParaRPr lang="el-GR"/>
              </a:p>
            </p:txBody>
          </p:sp>
          <p:sp>
            <p:nvSpPr>
              <p:cNvPr id="36" name="Oval 63"/>
              <p:cNvSpPr>
                <a:spLocks noChangeArrowheads="1"/>
              </p:cNvSpPr>
              <p:nvPr/>
            </p:nvSpPr>
            <p:spPr bwMode="gray">
              <a:xfrm>
                <a:off x="1346" y="613"/>
                <a:ext cx="533" cy="479"/>
              </a:xfrm>
              <a:prstGeom prst="ellipse">
                <a:avLst/>
              </a:prstGeom>
              <a:gradFill rotWithShape="1">
                <a:gsLst>
                  <a:gs pos="0">
                    <a:srgbClr val="FFFFFF"/>
                  </a:gs>
                  <a:gs pos="100000">
                    <a:srgbClr val="D6E1E2">
                      <a:alpha val="37999"/>
                    </a:srgbClr>
                  </a:gs>
                </a:gsLst>
                <a:lin ang="5400000" scaled="1"/>
              </a:gradFill>
              <a:ln w="9525" algn="ctr">
                <a:noFill/>
                <a:round/>
                <a:headEnd/>
                <a:tailEnd/>
              </a:ln>
            </p:spPr>
            <p:txBody>
              <a:bodyPr vert="eaVert" wrap="none" anchor="ctr"/>
              <a:lstStyle/>
              <a:p>
                <a:endParaRPr lang="el-GR"/>
              </a:p>
            </p:txBody>
          </p:sp>
        </p:grpSp>
        <p:sp>
          <p:nvSpPr>
            <p:cNvPr id="30" name="Text Box 64"/>
            <p:cNvSpPr txBox="1">
              <a:spLocks noChangeArrowheads="1"/>
            </p:cNvSpPr>
            <p:nvPr/>
          </p:nvSpPr>
          <p:spPr bwMode="gray">
            <a:xfrm>
              <a:off x="1276" y="1354"/>
              <a:ext cx="159" cy="215"/>
            </a:xfrm>
            <a:prstGeom prst="rect">
              <a:avLst/>
            </a:prstGeom>
            <a:noFill/>
            <a:ln w="9525" algn="ctr">
              <a:noFill/>
              <a:miter lim="800000"/>
              <a:headEnd/>
              <a:tailEnd/>
            </a:ln>
          </p:spPr>
          <p:txBody>
            <a:bodyPr wrap="none">
              <a:spAutoFit/>
            </a:bodyPr>
            <a:lstStyle/>
            <a:p>
              <a:r>
                <a:rPr lang="en-US" sz="2400">
                  <a:solidFill>
                    <a:srgbClr val="000000"/>
                  </a:solidFill>
                </a:rPr>
                <a:t>1</a:t>
              </a:r>
            </a:p>
          </p:txBody>
        </p:sp>
        <p:sp>
          <p:nvSpPr>
            <p:cNvPr id="31" name="Text Box 65"/>
            <p:cNvSpPr txBox="1">
              <a:spLocks noChangeArrowheads="1"/>
            </p:cNvSpPr>
            <p:nvPr/>
          </p:nvSpPr>
          <p:spPr bwMode="gray">
            <a:xfrm>
              <a:off x="764" y="1616"/>
              <a:ext cx="1336" cy="1582"/>
            </a:xfrm>
            <a:prstGeom prst="rect">
              <a:avLst/>
            </a:prstGeom>
            <a:noFill/>
            <a:ln w="9525" algn="ctr">
              <a:noFill/>
              <a:miter lim="800000"/>
              <a:headEnd/>
              <a:tailEnd/>
            </a:ln>
          </p:spPr>
          <p:txBody>
            <a:bodyPr wrap="square">
              <a:spAutoFit/>
            </a:bodyPr>
            <a:lstStyle/>
            <a:p>
              <a:pPr marL="285750" indent="-285750">
                <a:lnSpc>
                  <a:spcPct val="80000"/>
                </a:lnSpc>
                <a:buFont typeface="Wingdings" panose="05000000000000000000" pitchFamily="2" charset="2"/>
                <a:buChar char="§"/>
              </a:pPr>
              <a:r>
                <a:rPr lang="el-GR" sz="1400" dirty="0">
                  <a:solidFill>
                    <a:schemeClr val="accent2">
                      <a:lumMod val="50000"/>
                    </a:schemeClr>
                  </a:solidFill>
                </a:rPr>
                <a:t>να </a:t>
              </a:r>
              <a:r>
                <a:rPr lang="el-GR" sz="1400" dirty="0">
                  <a:solidFill>
                    <a:srgbClr val="FF0000"/>
                  </a:solidFill>
                </a:rPr>
                <a:t>γνωρίσουν</a:t>
              </a:r>
              <a:r>
                <a:rPr lang="el-GR" sz="1400" dirty="0">
                  <a:solidFill>
                    <a:schemeClr val="accent2">
                      <a:lumMod val="50000"/>
                    </a:schemeClr>
                  </a:solidFill>
                </a:rPr>
                <a:t> οι μαθητές τα σημαντικά μνημεία του τόπου τους</a:t>
              </a:r>
            </a:p>
            <a:p>
              <a:pPr marL="285750" indent="-285750">
                <a:lnSpc>
                  <a:spcPct val="80000"/>
                </a:lnSpc>
                <a:buFont typeface="Wingdings" panose="05000000000000000000" pitchFamily="2" charset="2"/>
                <a:buChar char="§"/>
              </a:pPr>
              <a:r>
                <a:rPr lang="el-GR" sz="1400" dirty="0">
                  <a:solidFill>
                    <a:schemeClr val="accent2">
                      <a:lumMod val="50000"/>
                    </a:schemeClr>
                  </a:solidFill>
                </a:rPr>
                <a:t>να αναγνωρίζουν και </a:t>
              </a:r>
              <a:r>
                <a:rPr lang="el-GR" sz="1400" dirty="0">
                  <a:solidFill>
                    <a:srgbClr val="FF0000"/>
                  </a:solidFill>
                </a:rPr>
                <a:t>να αξιοποιούν </a:t>
              </a:r>
              <a:r>
                <a:rPr lang="el-GR" sz="1400" dirty="0">
                  <a:solidFill>
                    <a:schemeClr val="accent2">
                      <a:lumMod val="50000"/>
                    </a:schemeClr>
                  </a:solidFill>
                </a:rPr>
                <a:t>διαφορετικά είδη γραπτής-ιστορικής </a:t>
              </a:r>
              <a:r>
                <a:rPr lang="el-GR" sz="1400" dirty="0">
                  <a:solidFill>
                    <a:srgbClr val="FF0000"/>
                  </a:solidFill>
                </a:rPr>
                <a:t>πηγής</a:t>
              </a:r>
              <a:r>
                <a:rPr lang="el-GR" sz="1400" dirty="0">
                  <a:solidFill>
                    <a:schemeClr val="accent2">
                      <a:lumMod val="50000"/>
                    </a:schemeClr>
                  </a:solidFill>
                </a:rPr>
                <a:t> </a:t>
              </a:r>
            </a:p>
            <a:p>
              <a:pPr marL="285750" indent="-285750">
                <a:lnSpc>
                  <a:spcPct val="80000"/>
                </a:lnSpc>
                <a:buFont typeface="Wingdings" panose="05000000000000000000" pitchFamily="2" charset="2"/>
                <a:buChar char="§"/>
              </a:pPr>
              <a:r>
                <a:rPr lang="el-GR" sz="1400" dirty="0">
                  <a:solidFill>
                    <a:schemeClr val="accent2">
                      <a:lumMod val="50000"/>
                    </a:schemeClr>
                  </a:solidFill>
                </a:rPr>
                <a:t>να συσχετίζουν τα χαρακτηριστικά στοιχεία ενός πολιτιστικού μνημείου σε </a:t>
              </a:r>
              <a:r>
                <a:rPr lang="el-GR" sz="1400" dirty="0">
                  <a:solidFill>
                    <a:srgbClr val="FF0000"/>
                  </a:solidFill>
                </a:rPr>
                <a:t>συνδυασμό με το τοπικό και φυσικό του περιβάλλον</a:t>
              </a:r>
              <a:r>
                <a:rPr lang="el-GR" sz="1400" dirty="0">
                  <a:solidFill>
                    <a:schemeClr val="accent2">
                      <a:lumMod val="50000"/>
                    </a:schemeClr>
                  </a:solidFill>
                </a:rPr>
                <a:t>, </a:t>
              </a:r>
            </a:p>
            <a:p>
              <a:pPr marL="285750" indent="-285750">
                <a:lnSpc>
                  <a:spcPct val="80000"/>
                </a:lnSpc>
                <a:buFont typeface="Wingdings" panose="05000000000000000000" pitchFamily="2" charset="2"/>
                <a:buChar char="§"/>
              </a:pPr>
              <a:r>
                <a:rPr lang="el-GR" sz="1400" dirty="0">
                  <a:solidFill>
                    <a:schemeClr val="accent2">
                      <a:lumMod val="50000"/>
                    </a:schemeClr>
                  </a:solidFill>
                </a:rPr>
                <a:t>να καταγράφουν τυχόν </a:t>
              </a:r>
              <a:r>
                <a:rPr lang="el-GR" sz="1400" dirty="0">
                  <a:solidFill>
                    <a:srgbClr val="FF0000"/>
                  </a:solidFill>
                </a:rPr>
                <a:t>παρεμβάσεις</a:t>
              </a:r>
              <a:r>
                <a:rPr lang="el-GR" sz="1400" dirty="0">
                  <a:solidFill>
                    <a:schemeClr val="accent2">
                      <a:lumMod val="50000"/>
                    </a:schemeClr>
                  </a:solidFill>
                </a:rPr>
                <a:t> που αλλοιώνουν το μνημείο</a:t>
              </a:r>
            </a:p>
            <a:p>
              <a:pPr marL="285750" indent="-285750">
                <a:lnSpc>
                  <a:spcPct val="80000"/>
                </a:lnSpc>
                <a:buFont typeface="Wingdings" panose="05000000000000000000" pitchFamily="2" charset="2"/>
                <a:buChar char="§"/>
              </a:pPr>
              <a:r>
                <a:rPr lang="el-GR" sz="1400" dirty="0">
                  <a:solidFill>
                    <a:schemeClr val="accent2">
                      <a:lumMod val="50000"/>
                    </a:schemeClr>
                  </a:solidFill>
                </a:rPr>
                <a:t>να ερευνούν </a:t>
              </a:r>
              <a:r>
                <a:rPr lang="el-GR" sz="1400" dirty="0">
                  <a:solidFill>
                    <a:srgbClr val="FF0000"/>
                  </a:solidFill>
                </a:rPr>
                <a:t>τις απόψεις ατόμων </a:t>
              </a:r>
              <a:r>
                <a:rPr lang="el-GR" sz="1400" dirty="0">
                  <a:solidFill>
                    <a:schemeClr val="accent2">
                      <a:lumMod val="50000"/>
                    </a:schemeClr>
                  </a:solidFill>
                </a:rPr>
                <a:t>του οικείου περιβάλλοντός τους για τη σημασία και την κατάστασή του</a:t>
              </a:r>
            </a:p>
            <a:p>
              <a:pPr marL="285750" indent="-285750">
                <a:lnSpc>
                  <a:spcPct val="80000"/>
                </a:lnSpc>
                <a:buFont typeface="Wingdings" panose="05000000000000000000" pitchFamily="2" charset="2"/>
                <a:buChar char="§"/>
              </a:pPr>
              <a:r>
                <a:rPr lang="el-GR" sz="1400" dirty="0">
                  <a:solidFill>
                    <a:schemeClr val="accent2">
                      <a:lumMod val="50000"/>
                    </a:schemeClr>
                  </a:solidFill>
                </a:rPr>
                <a:t>να γνωρίσουν τις πρωτοβουλίες και τις </a:t>
              </a:r>
              <a:r>
                <a:rPr lang="el-GR" sz="1400" dirty="0">
                  <a:solidFill>
                    <a:srgbClr val="FF0000"/>
                  </a:solidFill>
                </a:rPr>
                <a:t>προσπάθειες π</a:t>
              </a:r>
              <a:r>
                <a:rPr lang="el-GR" sz="1400" dirty="0">
                  <a:solidFill>
                    <a:schemeClr val="accent2">
                      <a:lumMod val="50000"/>
                    </a:schemeClr>
                  </a:solidFill>
                </a:rPr>
                <a:t>ου γίνονται τα τελευταία χρόνια </a:t>
              </a:r>
              <a:r>
                <a:rPr lang="el-GR" sz="1400" dirty="0">
                  <a:solidFill>
                    <a:srgbClr val="FF0000"/>
                  </a:solidFill>
                </a:rPr>
                <a:t>για την προστασία -ανάδειξη του μνημείου </a:t>
              </a:r>
              <a:r>
                <a:rPr lang="el-GR" sz="1400" dirty="0">
                  <a:solidFill>
                    <a:schemeClr val="accent2">
                      <a:lumMod val="50000"/>
                    </a:schemeClr>
                  </a:solidFill>
                </a:rPr>
                <a:t>της πόλης και της περιοχής γύρω από αυτό.</a:t>
              </a:r>
            </a:p>
          </p:txBody>
        </p:sp>
      </p:grpSp>
      <p:grpSp>
        <p:nvGrpSpPr>
          <p:cNvPr id="37" name="Group 97"/>
          <p:cNvGrpSpPr>
            <a:grpSpLocks/>
          </p:cNvGrpSpPr>
          <p:nvPr/>
        </p:nvGrpSpPr>
        <p:grpSpPr bwMode="auto">
          <a:xfrm>
            <a:off x="7939836" y="564876"/>
            <a:ext cx="2835900" cy="4896538"/>
            <a:chOff x="3692" y="1299"/>
            <a:chExt cx="1375" cy="2539"/>
          </a:xfrm>
        </p:grpSpPr>
        <p:sp>
          <p:nvSpPr>
            <p:cNvPr id="38" name="AutoShape 81"/>
            <p:cNvSpPr>
              <a:spLocks noChangeArrowheads="1"/>
            </p:cNvSpPr>
            <p:nvPr/>
          </p:nvSpPr>
          <p:spPr bwMode="gray">
            <a:xfrm>
              <a:off x="3696" y="1490"/>
              <a:ext cx="1363" cy="1800"/>
            </a:xfrm>
            <a:prstGeom prst="roundRect">
              <a:avLst>
                <a:gd name="adj" fmla="val 17509"/>
              </a:avLst>
            </a:prstGeom>
            <a:gradFill rotWithShape="1">
              <a:gsLst>
                <a:gs pos="0">
                  <a:srgbClr val="C16237"/>
                </a:gs>
                <a:gs pos="100000">
                  <a:srgbClr val="AB4E47"/>
                </a:gs>
              </a:gsLst>
              <a:lin ang="2700000" scaled="1"/>
            </a:gradFill>
            <a:ln w="9525">
              <a:noFill/>
              <a:round/>
              <a:headEnd/>
              <a:tailEnd/>
            </a:ln>
          </p:spPr>
          <p:txBody>
            <a:bodyPr wrap="none" anchor="ctr"/>
            <a:lstStyle/>
            <a:p>
              <a:endParaRPr lang="el-GR"/>
            </a:p>
          </p:txBody>
        </p:sp>
        <p:sp>
          <p:nvSpPr>
            <p:cNvPr id="39" name="AutoShape 82"/>
            <p:cNvSpPr>
              <a:spLocks noChangeArrowheads="1"/>
            </p:cNvSpPr>
            <p:nvPr/>
          </p:nvSpPr>
          <p:spPr bwMode="gray">
            <a:xfrm>
              <a:off x="3717" y="1495"/>
              <a:ext cx="1322" cy="1766"/>
            </a:xfrm>
            <a:prstGeom prst="roundRect">
              <a:avLst>
                <a:gd name="adj" fmla="val 16667"/>
              </a:avLst>
            </a:prstGeom>
            <a:solidFill>
              <a:srgbClr val="E98B65"/>
            </a:solidFill>
            <a:ln w="9525">
              <a:noFill/>
              <a:round/>
              <a:headEnd/>
              <a:tailEnd/>
            </a:ln>
          </p:spPr>
          <p:txBody>
            <a:bodyPr wrap="none" anchor="ctr"/>
            <a:lstStyle/>
            <a:p>
              <a:endParaRPr lang="el-GR"/>
            </a:p>
          </p:txBody>
        </p:sp>
        <p:sp>
          <p:nvSpPr>
            <p:cNvPr id="40" name="AutoShape 83"/>
            <p:cNvSpPr>
              <a:spLocks noChangeArrowheads="1"/>
            </p:cNvSpPr>
            <p:nvPr/>
          </p:nvSpPr>
          <p:spPr bwMode="gray">
            <a:xfrm>
              <a:off x="3728" y="2795"/>
              <a:ext cx="1304" cy="447"/>
            </a:xfrm>
            <a:prstGeom prst="roundRect">
              <a:avLst>
                <a:gd name="adj" fmla="val 50000"/>
              </a:avLst>
            </a:prstGeom>
            <a:gradFill rotWithShape="1">
              <a:gsLst>
                <a:gs pos="0">
                  <a:srgbClr val="E98B65"/>
                </a:gs>
                <a:gs pos="100000">
                  <a:srgbClr val="F2BCA6"/>
                </a:gs>
              </a:gsLst>
              <a:lin ang="5400000" scaled="1"/>
            </a:gradFill>
            <a:ln w="9525">
              <a:noFill/>
              <a:round/>
              <a:headEnd/>
              <a:tailEnd/>
            </a:ln>
          </p:spPr>
          <p:txBody>
            <a:bodyPr wrap="none" anchor="ctr"/>
            <a:lstStyle/>
            <a:p>
              <a:endParaRPr lang="el-GR"/>
            </a:p>
          </p:txBody>
        </p:sp>
        <p:sp>
          <p:nvSpPr>
            <p:cNvPr id="41" name="AutoShape 84"/>
            <p:cNvSpPr>
              <a:spLocks noChangeArrowheads="1"/>
            </p:cNvSpPr>
            <p:nvPr/>
          </p:nvSpPr>
          <p:spPr bwMode="gray">
            <a:xfrm>
              <a:off x="3728" y="1509"/>
              <a:ext cx="1304" cy="446"/>
            </a:xfrm>
            <a:prstGeom prst="roundRect">
              <a:avLst>
                <a:gd name="adj" fmla="val 50000"/>
              </a:avLst>
            </a:prstGeom>
            <a:gradFill rotWithShape="1">
              <a:gsLst>
                <a:gs pos="0">
                  <a:srgbClr val="F8D8CC"/>
                </a:gs>
                <a:gs pos="100000">
                  <a:srgbClr val="E98B65"/>
                </a:gs>
              </a:gsLst>
              <a:lin ang="5400000" scaled="1"/>
            </a:gradFill>
            <a:ln w="9525">
              <a:noFill/>
              <a:round/>
              <a:headEnd/>
              <a:tailEnd/>
            </a:ln>
          </p:spPr>
          <p:txBody>
            <a:bodyPr wrap="none" anchor="ctr"/>
            <a:lstStyle/>
            <a:p>
              <a:endParaRPr lang="el-GR"/>
            </a:p>
          </p:txBody>
        </p:sp>
        <p:grpSp>
          <p:nvGrpSpPr>
            <p:cNvPr id="42" name="Group 85"/>
            <p:cNvGrpSpPr>
              <a:grpSpLocks/>
            </p:cNvGrpSpPr>
            <p:nvPr/>
          </p:nvGrpSpPr>
          <p:grpSpPr bwMode="auto">
            <a:xfrm>
              <a:off x="4166" y="1299"/>
              <a:ext cx="404" cy="392"/>
              <a:chOff x="1291" y="587"/>
              <a:chExt cx="666" cy="647"/>
            </a:xfrm>
          </p:grpSpPr>
          <p:sp>
            <p:nvSpPr>
              <p:cNvPr id="47" name="Oval 86"/>
              <p:cNvSpPr>
                <a:spLocks noChangeArrowheads="1"/>
              </p:cNvSpPr>
              <p:nvPr/>
            </p:nvSpPr>
            <p:spPr bwMode="gray">
              <a:xfrm>
                <a:off x="1291" y="733"/>
                <a:ext cx="666" cy="370"/>
              </a:xfrm>
              <a:prstGeom prst="ellipse">
                <a:avLst/>
              </a:prstGeom>
              <a:solidFill>
                <a:srgbClr val="333333"/>
              </a:solidFill>
              <a:ln w="38100" algn="ctr">
                <a:noFill/>
                <a:round/>
                <a:headEnd/>
                <a:tailEnd/>
              </a:ln>
            </p:spPr>
            <p:txBody>
              <a:bodyPr anchor="ctr">
                <a:spAutoFit/>
              </a:bodyPr>
              <a:lstStyle/>
              <a:p>
                <a:endParaRPr lang="el-GR"/>
              </a:p>
            </p:txBody>
          </p:sp>
          <p:sp>
            <p:nvSpPr>
              <p:cNvPr id="48" name="Oval 87"/>
              <p:cNvSpPr>
                <a:spLocks noChangeArrowheads="1"/>
              </p:cNvSpPr>
              <p:nvPr/>
            </p:nvSpPr>
            <p:spPr bwMode="gray">
              <a:xfrm>
                <a:off x="1296" y="587"/>
                <a:ext cx="646" cy="647"/>
              </a:xfrm>
              <a:prstGeom prst="ellipse">
                <a:avLst/>
              </a:prstGeom>
              <a:gradFill rotWithShape="1">
                <a:gsLst>
                  <a:gs pos="0">
                    <a:srgbClr val="636869"/>
                  </a:gs>
                  <a:gs pos="100000">
                    <a:srgbClr val="D6E1E2"/>
                  </a:gs>
                </a:gsLst>
                <a:lin ang="5400000" scaled="1"/>
              </a:gradFill>
              <a:ln w="9525" algn="ctr">
                <a:noFill/>
                <a:round/>
                <a:headEnd/>
                <a:tailEnd/>
              </a:ln>
            </p:spPr>
            <p:txBody>
              <a:bodyPr vert="eaVert" wrap="none" anchor="ctr"/>
              <a:lstStyle/>
              <a:p>
                <a:endParaRPr lang="el-GR"/>
              </a:p>
            </p:txBody>
          </p:sp>
          <p:sp>
            <p:nvSpPr>
              <p:cNvPr id="49" name="Oval 88"/>
              <p:cNvSpPr>
                <a:spLocks noChangeArrowheads="1"/>
              </p:cNvSpPr>
              <p:nvPr/>
            </p:nvSpPr>
            <p:spPr bwMode="gray">
              <a:xfrm>
                <a:off x="1304" y="591"/>
                <a:ext cx="631" cy="631"/>
              </a:xfrm>
              <a:prstGeom prst="ellipse">
                <a:avLst/>
              </a:prstGeom>
              <a:gradFill rotWithShape="1">
                <a:gsLst>
                  <a:gs pos="0">
                    <a:srgbClr val="D6E1E2">
                      <a:alpha val="0"/>
                    </a:srgbClr>
                  </a:gs>
                  <a:gs pos="100000">
                    <a:srgbClr val="F1F5F5"/>
                  </a:gs>
                </a:gsLst>
                <a:lin ang="5400000" scaled="1"/>
              </a:gradFill>
              <a:ln w="9525" algn="ctr">
                <a:noFill/>
                <a:round/>
                <a:headEnd/>
                <a:tailEnd/>
              </a:ln>
            </p:spPr>
            <p:txBody>
              <a:bodyPr vert="eaVert" wrap="none" anchor="ctr"/>
              <a:lstStyle/>
              <a:p>
                <a:endParaRPr lang="el-GR"/>
              </a:p>
            </p:txBody>
          </p:sp>
          <p:sp>
            <p:nvSpPr>
              <p:cNvPr id="50" name="Oval 89"/>
              <p:cNvSpPr>
                <a:spLocks noChangeArrowheads="1"/>
              </p:cNvSpPr>
              <p:nvPr/>
            </p:nvSpPr>
            <p:spPr bwMode="gray">
              <a:xfrm>
                <a:off x="1311" y="597"/>
                <a:ext cx="600" cy="589"/>
              </a:xfrm>
              <a:prstGeom prst="ellipse">
                <a:avLst/>
              </a:prstGeom>
              <a:gradFill rotWithShape="1">
                <a:gsLst>
                  <a:gs pos="0">
                    <a:srgbClr val="AAB2B3"/>
                  </a:gs>
                  <a:gs pos="100000">
                    <a:srgbClr val="D6E1E2">
                      <a:alpha val="48000"/>
                    </a:srgbClr>
                  </a:gs>
                </a:gsLst>
                <a:lin ang="5400000" scaled="1"/>
              </a:gradFill>
              <a:ln w="9525" algn="ctr">
                <a:noFill/>
                <a:round/>
                <a:headEnd/>
                <a:tailEnd/>
              </a:ln>
            </p:spPr>
            <p:txBody>
              <a:bodyPr vert="eaVert" wrap="none" anchor="ctr"/>
              <a:lstStyle/>
              <a:p>
                <a:endParaRPr lang="el-GR"/>
              </a:p>
            </p:txBody>
          </p:sp>
          <p:sp>
            <p:nvSpPr>
              <p:cNvPr id="51" name="Oval 90"/>
              <p:cNvSpPr>
                <a:spLocks noChangeArrowheads="1"/>
              </p:cNvSpPr>
              <p:nvPr/>
            </p:nvSpPr>
            <p:spPr bwMode="gray">
              <a:xfrm>
                <a:off x="1346" y="613"/>
                <a:ext cx="533" cy="479"/>
              </a:xfrm>
              <a:prstGeom prst="ellipse">
                <a:avLst/>
              </a:prstGeom>
              <a:gradFill rotWithShape="1">
                <a:gsLst>
                  <a:gs pos="0">
                    <a:srgbClr val="FFFFFF"/>
                  </a:gs>
                  <a:gs pos="100000">
                    <a:srgbClr val="D6E1E2">
                      <a:alpha val="37999"/>
                    </a:srgbClr>
                  </a:gs>
                </a:gsLst>
                <a:lin ang="5400000" scaled="1"/>
              </a:gradFill>
              <a:ln w="9525" algn="ctr">
                <a:noFill/>
                <a:round/>
                <a:headEnd/>
                <a:tailEnd/>
              </a:ln>
            </p:spPr>
            <p:txBody>
              <a:bodyPr vert="eaVert" wrap="none" anchor="ctr"/>
              <a:lstStyle/>
              <a:p>
                <a:endParaRPr lang="el-GR"/>
              </a:p>
            </p:txBody>
          </p:sp>
        </p:grpSp>
        <p:sp>
          <p:nvSpPr>
            <p:cNvPr id="43" name="Text Box 91"/>
            <p:cNvSpPr txBox="1">
              <a:spLocks noChangeArrowheads="1"/>
            </p:cNvSpPr>
            <p:nvPr/>
          </p:nvSpPr>
          <p:spPr bwMode="gray">
            <a:xfrm>
              <a:off x="4252" y="1354"/>
              <a:ext cx="172" cy="213"/>
            </a:xfrm>
            <a:prstGeom prst="rect">
              <a:avLst/>
            </a:prstGeom>
            <a:noFill/>
            <a:ln w="9525" algn="ctr">
              <a:noFill/>
              <a:miter lim="800000"/>
              <a:headEnd/>
              <a:tailEnd/>
            </a:ln>
          </p:spPr>
          <p:txBody>
            <a:bodyPr wrap="none">
              <a:spAutoFit/>
            </a:bodyPr>
            <a:lstStyle/>
            <a:p>
              <a:r>
                <a:rPr lang="en-US" sz="2400">
                  <a:solidFill>
                    <a:srgbClr val="000000"/>
                  </a:solidFill>
                </a:rPr>
                <a:t>3</a:t>
              </a:r>
            </a:p>
          </p:txBody>
        </p:sp>
        <p:sp>
          <p:nvSpPr>
            <p:cNvPr id="44" name="Text Box 92"/>
            <p:cNvSpPr txBox="1">
              <a:spLocks noChangeArrowheads="1"/>
            </p:cNvSpPr>
            <p:nvPr/>
          </p:nvSpPr>
          <p:spPr bwMode="gray">
            <a:xfrm>
              <a:off x="3735" y="1564"/>
              <a:ext cx="1332" cy="1750"/>
            </a:xfrm>
            <a:prstGeom prst="rect">
              <a:avLst/>
            </a:prstGeom>
            <a:noFill/>
            <a:ln w="9525" algn="ctr">
              <a:noFill/>
              <a:miter lim="800000"/>
              <a:headEnd/>
              <a:tailEnd/>
            </a:ln>
          </p:spPr>
          <p:txBody>
            <a:bodyPr wrap="square">
              <a:spAutoFit/>
            </a:bodyPr>
            <a:lstStyle/>
            <a:p>
              <a:pPr marL="448056" indent="-384048">
                <a:lnSpc>
                  <a:spcPct val="80000"/>
                </a:lnSpc>
                <a:buFont typeface="Wingdings" panose="05000000000000000000" pitchFamily="2" charset="2"/>
                <a:buChar char="§"/>
                <a:defRPr/>
              </a:pPr>
              <a:r>
                <a:rPr lang="el-GR" sz="1400" dirty="0">
                  <a:solidFill>
                    <a:schemeClr val="accent2">
                      <a:lumMod val="50000"/>
                    </a:schemeClr>
                  </a:solidFill>
                </a:rPr>
                <a:t>να ευαισθητοποιούνται και να </a:t>
              </a:r>
              <a:r>
                <a:rPr lang="el-GR" sz="1400" dirty="0">
                  <a:solidFill>
                    <a:srgbClr val="FF0000"/>
                  </a:solidFill>
                </a:rPr>
                <a:t>σέβονται το παρελθόν</a:t>
              </a:r>
            </a:p>
            <a:p>
              <a:pPr marL="448056" indent="-384048">
                <a:lnSpc>
                  <a:spcPct val="80000"/>
                </a:lnSpc>
                <a:buFont typeface="Wingdings" panose="05000000000000000000" pitchFamily="2" charset="2"/>
                <a:buChar char="§"/>
                <a:defRPr/>
              </a:pPr>
              <a:r>
                <a:rPr lang="el-GR" sz="1400" dirty="0">
                  <a:solidFill>
                    <a:schemeClr val="accent2">
                      <a:lumMod val="50000"/>
                    </a:schemeClr>
                  </a:solidFill>
                </a:rPr>
                <a:t>να διαμορφώνουν μελλοντική υπεύθυνη </a:t>
              </a:r>
              <a:r>
                <a:rPr lang="el-GR" sz="1400" dirty="0">
                  <a:solidFill>
                    <a:srgbClr val="FF0000"/>
                  </a:solidFill>
                </a:rPr>
                <a:t>στάση ενεργού πολίτη</a:t>
              </a:r>
            </a:p>
            <a:p>
              <a:pPr marL="448056" indent="-384048">
                <a:lnSpc>
                  <a:spcPct val="80000"/>
                </a:lnSpc>
                <a:buFont typeface="Wingdings" panose="05000000000000000000" pitchFamily="2" charset="2"/>
                <a:buChar char="§"/>
                <a:defRPr/>
              </a:pPr>
              <a:r>
                <a:rPr lang="el-GR" sz="1400" dirty="0">
                  <a:solidFill>
                    <a:schemeClr val="accent2">
                      <a:lumMod val="50000"/>
                    </a:schemeClr>
                  </a:solidFill>
                </a:rPr>
                <a:t>να υιοθετούν αξίες για να προτείνουν </a:t>
              </a:r>
              <a:r>
                <a:rPr lang="el-GR" sz="1400" dirty="0">
                  <a:solidFill>
                    <a:srgbClr val="FF0000"/>
                  </a:solidFill>
                </a:rPr>
                <a:t>τρόπους ανάδειξης και ενός μνημείου </a:t>
              </a:r>
              <a:r>
                <a:rPr lang="el-GR" sz="1400" dirty="0">
                  <a:solidFill>
                    <a:schemeClr val="accent2">
                      <a:lumMod val="50000"/>
                    </a:schemeClr>
                  </a:solidFill>
                </a:rPr>
                <a:t>του  τόπου τους,  </a:t>
              </a:r>
            </a:p>
            <a:p>
              <a:pPr marL="448056" indent="-384048">
                <a:lnSpc>
                  <a:spcPct val="80000"/>
                </a:lnSpc>
                <a:buFont typeface="Wingdings" panose="05000000000000000000" pitchFamily="2" charset="2"/>
                <a:buChar char="§"/>
                <a:defRPr/>
              </a:pPr>
              <a:r>
                <a:rPr lang="el-GR" sz="1400" dirty="0">
                  <a:solidFill>
                    <a:schemeClr val="accent2">
                      <a:lumMod val="50000"/>
                    </a:schemeClr>
                  </a:solidFill>
                </a:rPr>
                <a:t>να δημιουργούν κουλτούρα συνεργασίας και αλληλεπίδρασης μεταξύ μαθητών ή και σχολείων, </a:t>
              </a:r>
            </a:p>
            <a:p>
              <a:pPr marL="448056" indent="-384048">
                <a:lnSpc>
                  <a:spcPct val="80000"/>
                </a:lnSpc>
                <a:buFont typeface="Wingdings" panose="05000000000000000000" pitchFamily="2" charset="2"/>
                <a:buChar char="§"/>
                <a:defRPr/>
              </a:pPr>
              <a:r>
                <a:rPr lang="el-GR" sz="1400" dirty="0">
                  <a:solidFill>
                    <a:schemeClr val="accent2">
                      <a:lumMod val="50000"/>
                    </a:schemeClr>
                  </a:solidFill>
                </a:rPr>
                <a:t>να επικοινωνούν και να </a:t>
              </a:r>
              <a:r>
                <a:rPr lang="el-GR" sz="1400" dirty="0">
                  <a:solidFill>
                    <a:srgbClr val="FF0000"/>
                  </a:solidFill>
                </a:rPr>
                <a:t>γνωρίζουν άλλους πολιτισμούς</a:t>
              </a:r>
              <a:r>
                <a:rPr lang="el-GR" sz="1400" dirty="0">
                  <a:solidFill>
                    <a:schemeClr val="accent2">
                      <a:lumMod val="50000"/>
                    </a:schemeClr>
                  </a:solidFill>
                </a:rPr>
                <a:t>,</a:t>
              </a:r>
            </a:p>
            <a:p>
              <a:pPr marL="448056" indent="-384048">
                <a:lnSpc>
                  <a:spcPct val="80000"/>
                </a:lnSpc>
                <a:buFont typeface="Wingdings" panose="05000000000000000000" pitchFamily="2" charset="2"/>
                <a:buChar char="§"/>
                <a:defRPr/>
              </a:pPr>
              <a:r>
                <a:rPr lang="el-GR" sz="1400" dirty="0">
                  <a:solidFill>
                    <a:schemeClr val="accent2">
                      <a:lumMod val="50000"/>
                    </a:schemeClr>
                  </a:solidFill>
                </a:rPr>
                <a:t>να αποκτούν κριτήρια ώστε να </a:t>
              </a:r>
              <a:r>
                <a:rPr lang="el-GR" sz="1400" dirty="0">
                  <a:solidFill>
                    <a:srgbClr val="FF0000"/>
                  </a:solidFill>
                </a:rPr>
                <a:t>επαναλάβουν την επίσκεψη στον ίδιο χώρο</a:t>
              </a:r>
              <a:r>
                <a:rPr lang="el-GR" sz="1400" dirty="0">
                  <a:solidFill>
                    <a:schemeClr val="accent2">
                      <a:lumMod val="50000"/>
                    </a:schemeClr>
                  </a:solidFill>
                </a:rPr>
                <a:t>,</a:t>
              </a:r>
            </a:p>
            <a:p>
              <a:pPr marL="448056" indent="-384048">
                <a:lnSpc>
                  <a:spcPct val="80000"/>
                </a:lnSpc>
                <a:buFont typeface="Wingdings" panose="05000000000000000000" pitchFamily="2" charset="2"/>
                <a:buChar char="§"/>
                <a:defRPr/>
              </a:pPr>
              <a:r>
                <a:rPr lang="el-GR" sz="1400" dirty="0">
                  <a:solidFill>
                    <a:schemeClr val="accent2">
                      <a:lumMod val="50000"/>
                    </a:schemeClr>
                  </a:solidFill>
                </a:rPr>
                <a:t>να συνειδητοποιήσουν  της συμβολής τους στη δημιουργία </a:t>
              </a:r>
              <a:r>
                <a:rPr lang="el-GR" sz="1400" dirty="0">
                  <a:solidFill>
                    <a:srgbClr val="FF0000"/>
                  </a:solidFill>
                </a:rPr>
                <a:t>της Τοπικής Ιστορίας</a:t>
              </a:r>
              <a:r>
                <a:rPr lang="el-GR" sz="1400" dirty="0">
                  <a:solidFill>
                    <a:schemeClr val="accent2">
                      <a:lumMod val="50000"/>
                    </a:schemeClr>
                  </a:solidFill>
                </a:rPr>
                <a:t>.</a:t>
              </a:r>
            </a:p>
            <a:p>
              <a:pPr>
                <a:buFontTx/>
                <a:buChar char="•"/>
              </a:pPr>
              <a:endParaRPr lang="el-GR" sz="1400" i="1" dirty="0"/>
            </a:p>
          </p:txBody>
        </p:sp>
        <p:sp>
          <p:nvSpPr>
            <p:cNvPr id="45" name="AutoShape 93"/>
            <p:cNvSpPr>
              <a:spLocks noChangeArrowheads="1"/>
            </p:cNvSpPr>
            <p:nvPr/>
          </p:nvSpPr>
          <p:spPr bwMode="gray">
            <a:xfrm>
              <a:off x="3692" y="3290"/>
              <a:ext cx="1363" cy="548"/>
            </a:xfrm>
            <a:prstGeom prst="roundRect">
              <a:avLst>
                <a:gd name="adj" fmla="val 40389"/>
              </a:avLst>
            </a:prstGeom>
            <a:gradFill rotWithShape="1">
              <a:gsLst>
                <a:gs pos="0">
                  <a:srgbClr val="B2B2B2"/>
                </a:gs>
                <a:gs pos="100000">
                  <a:srgbClr val="FFFFFF"/>
                </a:gs>
              </a:gsLst>
              <a:lin ang="5400000" scaled="1"/>
            </a:gradFill>
            <a:ln w="9525">
              <a:noFill/>
              <a:round/>
              <a:headEnd/>
              <a:tailEnd/>
            </a:ln>
          </p:spPr>
          <p:txBody>
            <a:bodyPr wrap="none" anchor="ctr"/>
            <a:lstStyle/>
            <a:p>
              <a:endParaRPr lang="el-GR"/>
            </a:p>
          </p:txBody>
        </p:sp>
        <p:sp>
          <p:nvSpPr>
            <p:cNvPr id="46" name="AutoShape 94"/>
            <p:cNvSpPr>
              <a:spLocks noChangeArrowheads="1"/>
            </p:cNvSpPr>
            <p:nvPr/>
          </p:nvSpPr>
          <p:spPr bwMode="gray">
            <a:xfrm>
              <a:off x="3720" y="3305"/>
              <a:ext cx="1304" cy="311"/>
            </a:xfrm>
            <a:prstGeom prst="roundRect">
              <a:avLst>
                <a:gd name="adj" fmla="val 50000"/>
              </a:avLst>
            </a:prstGeom>
            <a:gradFill rotWithShape="1">
              <a:gsLst>
                <a:gs pos="0">
                  <a:srgbClr val="DDDDDD"/>
                </a:gs>
                <a:gs pos="100000">
                  <a:srgbClr val="FFFFFF"/>
                </a:gs>
              </a:gsLst>
              <a:lin ang="5400000" scaled="1"/>
            </a:gradFill>
            <a:ln w="9525">
              <a:noFill/>
              <a:round/>
              <a:headEnd/>
              <a:tailEnd/>
            </a:ln>
          </p:spPr>
          <p:txBody>
            <a:bodyPr wrap="none" anchor="ctr"/>
            <a:lstStyle/>
            <a:p>
              <a:pPr algn="ctr"/>
              <a:r>
                <a:rPr lang="el-GR" sz="2400" b="1" dirty="0">
                  <a:solidFill>
                    <a:srgbClr val="FF0000"/>
                  </a:solidFill>
                </a:rPr>
                <a:t>Στο επίπεδο στάσεων</a:t>
              </a:r>
            </a:p>
          </p:txBody>
        </p:sp>
      </p:grpSp>
      <p:grpSp>
        <p:nvGrpSpPr>
          <p:cNvPr id="8" name="Group 96"/>
          <p:cNvGrpSpPr>
            <a:grpSpLocks/>
          </p:cNvGrpSpPr>
          <p:nvPr/>
        </p:nvGrpSpPr>
        <p:grpSpPr bwMode="auto">
          <a:xfrm>
            <a:off x="4662228" y="570678"/>
            <a:ext cx="2954997" cy="4932300"/>
            <a:chOff x="2208" y="1299"/>
            <a:chExt cx="1393" cy="2539"/>
          </a:xfrm>
        </p:grpSpPr>
        <p:sp>
          <p:nvSpPr>
            <p:cNvPr id="9" name="AutoShape 67"/>
            <p:cNvSpPr>
              <a:spLocks noChangeArrowheads="1"/>
            </p:cNvSpPr>
            <p:nvPr/>
          </p:nvSpPr>
          <p:spPr bwMode="gray">
            <a:xfrm>
              <a:off x="2208" y="1490"/>
              <a:ext cx="1363" cy="1800"/>
            </a:xfrm>
            <a:prstGeom prst="roundRect">
              <a:avLst>
                <a:gd name="adj" fmla="val 17509"/>
              </a:avLst>
            </a:prstGeom>
            <a:gradFill rotWithShape="1">
              <a:gsLst>
                <a:gs pos="0">
                  <a:srgbClr val="66AF35"/>
                </a:gs>
                <a:gs pos="100000">
                  <a:srgbClr val="588D3D"/>
                </a:gs>
              </a:gsLst>
              <a:lin ang="2700000" scaled="1"/>
            </a:gradFill>
            <a:ln w="9525">
              <a:noFill/>
              <a:round/>
              <a:headEnd/>
              <a:tailEnd/>
            </a:ln>
          </p:spPr>
          <p:txBody>
            <a:bodyPr wrap="none" anchor="ctr"/>
            <a:lstStyle/>
            <a:p>
              <a:endParaRPr lang="el-GR"/>
            </a:p>
          </p:txBody>
        </p:sp>
        <p:sp>
          <p:nvSpPr>
            <p:cNvPr id="10" name="AutoShape 68"/>
            <p:cNvSpPr>
              <a:spLocks noChangeArrowheads="1"/>
            </p:cNvSpPr>
            <p:nvPr/>
          </p:nvSpPr>
          <p:spPr bwMode="gray">
            <a:xfrm>
              <a:off x="2229" y="1495"/>
              <a:ext cx="1322" cy="1766"/>
            </a:xfrm>
            <a:prstGeom prst="roundRect">
              <a:avLst>
                <a:gd name="adj" fmla="val 16667"/>
              </a:avLst>
            </a:prstGeom>
            <a:solidFill>
              <a:srgbClr val="99D844"/>
            </a:solidFill>
            <a:ln w="9525">
              <a:noFill/>
              <a:round/>
              <a:headEnd/>
              <a:tailEnd/>
            </a:ln>
          </p:spPr>
          <p:txBody>
            <a:bodyPr wrap="none" anchor="ctr"/>
            <a:lstStyle/>
            <a:p>
              <a:endParaRPr lang="el-GR"/>
            </a:p>
          </p:txBody>
        </p:sp>
        <p:sp>
          <p:nvSpPr>
            <p:cNvPr id="11" name="AutoShape 69"/>
            <p:cNvSpPr>
              <a:spLocks noChangeArrowheads="1"/>
            </p:cNvSpPr>
            <p:nvPr/>
          </p:nvSpPr>
          <p:spPr bwMode="gray">
            <a:xfrm>
              <a:off x="2240" y="2795"/>
              <a:ext cx="1304" cy="447"/>
            </a:xfrm>
            <a:prstGeom prst="roundRect">
              <a:avLst>
                <a:gd name="adj" fmla="val 50000"/>
              </a:avLst>
            </a:prstGeom>
            <a:gradFill rotWithShape="1">
              <a:gsLst>
                <a:gs pos="0">
                  <a:srgbClr val="99D844"/>
                </a:gs>
                <a:gs pos="100000">
                  <a:srgbClr val="C7EA99"/>
                </a:gs>
              </a:gsLst>
              <a:lin ang="5400000" scaled="1"/>
            </a:gradFill>
            <a:ln w="9525">
              <a:noFill/>
              <a:round/>
              <a:headEnd/>
              <a:tailEnd/>
            </a:ln>
          </p:spPr>
          <p:txBody>
            <a:bodyPr wrap="none" anchor="ctr"/>
            <a:lstStyle/>
            <a:p>
              <a:endParaRPr lang="el-GR"/>
            </a:p>
          </p:txBody>
        </p:sp>
        <p:sp>
          <p:nvSpPr>
            <p:cNvPr id="12" name="AutoShape 70"/>
            <p:cNvSpPr>
              <a:spLocks noChangeArrowheads="1"/>
            </p:cNvSpPr>
            <p:nvPr/>
          </p:nvSpPr>
          <p:spPr bwMode="gray">
            <a:xfrm>
              <a:off x="2240" y="1509"/>
              <a:ext cx="1304" cy="446"/>
            </a:xfrm>
            <a:prstGeom prst="roundRect">
              <a:avLst>
                <a:gd name="adj" fmla="val 50000"/>
              </a:avLst>
            </a:prstGeom>
            <a:gradFill rotWithShape="1">
              <a:gsLst>
                <a:gs pos="0">
                  <a:srgbClr val="DDF2C1"/>
                </a:gs>
                <a:gs pos="100000">
                  <a:srgbClr val="99D844"/>
                </a:gs>
              </a:gsLst>
              <a:lin ang="5400000" scaled="1"/>
            </a:gradFill>
            <a:ln w="9525">
              <a:noFill/>
              <a:round/>
              <a:headEnd/>
              <a:tailEnd/>
            </a:ln>
          </p:spPr>
          <p:txBody>
            <a:bodyPr wrap="none" anchor="ctr"/>
            <a:lstStyle/>
            <a:p>
              <a:endParaRPr lang="el-GR"/>
            </a:p>
          </p:txBody>
        </p:sp>
        <p:sp>
          <p:nvSpPr>
            <p:cNvPr id="13" name="Oval 71"/>
            <p:cNvSpPr>
              <a:spLocks noChangeArrowheads="1"/>
            </p:cNvSpPr>
            <p:nvPr/>
          </p:nvSpPr>
          <p:spPr bwMode="gray">
            <a:xfrm>
              <a:off x="2678" y="1385"/>
              <a:ext cx="404" cy="226"/>
            </a:xfrm>
            <a:prstGeom prst="ellipse">
              <a:avLst/>
            </a:prstGeom>
            <a:solidFill>
              <a:srgbClr val="333333"/>
            </a:solidFill>
            <a:ln w="38100" algn="ctr">
              <a:noFill/>
              <a:round/>
              <a:headEnd/>
              <a:tailEnd/>
            </a:ln>
          </p:spPr>
          <p:txBody>
            <a:bodyPr anchor="ctr">
              <a:spAutoFit/>
            </a:bodyPr>
            <a:lstStyle/>
            <a:p>
              <a:endParaRPr lang="el-GR"/>
            </a:p>
          </p:txBody>
        </p:sp>
        <p:sp>
          <p:nvSpPr>
            <p:cNvPr id="14" name="Oval 72"/>
            <p:cNvSpPr>
              <a:spLocks noChangeArrowheads="1"/>
            </p:cNvSpPr>
            <p:nvPr/>
          </p:nvSpPr>
          <p:spPr bwMode="gray">
            <a:xfrm>
              <a:off x="2681" y="1299"/>
              <a:ext cx="392" cy="392"/>
            </a:xfrm>
            <a:prstGeom prst="ellipse">
              <a:avLst/>
            </a:prstGeom>
            <a:gradFill rotWithShape="1">
              <a:gsLst>
                <a:gs pos="0">
                  <a:srgbClr val="636869"/>
                </a:gs>
                <a:gs pos="100000">
                  <a:srgbClr val="D6E1E2"/>
                </a:gs>
              </a:gsLst>
              <a:lin ang="5400000" scaled="1"/>
            </a:gradFill>
            <a:ln w="9525" algn="ctr">
              <a:noFill/>
              <a:round/>
              <a:headEnd/>
              <a:tailEnd/>
            </a:ln>
          </p:spPr>
          <p:txBody>
            <a:bodyPr vert="eaVert" wrap="none" anchor="ctr"/>
            <a:lstStyle/>
            <a:p>
              <a:endParaRPr lang="el-GR"/>
            </a:p>
          </p:txBody>
        </p:sp>
        <p:sp>
          <p:nvSpPr>
            <p:cNvPr id="15" name="Oval 73"/>
            <p:cNvSpPr>
              <a:spLocks noChangeArrowheads="1"/>
            </p:cNvSpPr>
            <p:nvPr/>
          </p:nvSpPr>
          <p:spPr bwMode="gray">
            <a:xfrm>
              <a:off x="2686" y="1301"/>
              <a:ext cx="383" cy="383"/>
            </a:xfrm>
            <a:prstGeom prst="ellipse">
              <a:avLst/>
            </a:prstGeom>
            <a:gradFill rotWithShape="1">
              <a:gsLst>
                <a:gs pos="0">
                  <a:srgbClr val="D6E1E2">
                    <a:alpha val="0"/>
                  </a:srgbClr>
                </a:gs>
                <a:gs pos="100000">
                  <a:srgbClr val="F1F5F5"/>
                </a:gs>
              </a:gsLst>
              <a:lin ang="5400000" scaled="1"/>
            </a:gradFill>
            <a:ln w="9525" algn="ctr">
              <a:noFill/>
              <a:round/>
              <a:headEnd/>
              <a:tailEnd/>
            </a:ln>
          </p:spPr>
          <p:txBody>
            <a:bodyPr vert="eaVert" wrap="none" anchor="ctr"/>
            <a:lstStyle/>
            <a:p>
              <a:endParaRPr lang="el-GR"/>
            </a:p>
          </p:txBody>
        </p:sp>
        <p:sp>
          <p:nvSpPr>
            <p:cNvPr id="16" name="Oval 74"/>
            <p:cNvSpPr>
              <a:spLocks noChangeArrowheads="1"/>
            </p:cNvSpPr>
            <p:nvPr/>
          </p:nvSpPr>
          <p:spPr bwMode="gray">
            <a:xfrm>
              <a:off x="2690" y="1305"/>
              <a:ext cx="364" cy="357"/>
            </a:xfrm>
            <a:prstGeom prst="ellipse">
              <a:avLst/>
            </a:prstGeom>
            <a:gradFill rotWithShape="1">
              <a:gsLst>
                <a:gs pos="0">
                  <a:srgbClr val="AAB2B3"/>
                </a:gs>
                <a:gs pos="100000">
                  <a:srgbClr val="D6E1E2">
                    <a:alpha val="48000"/>
                  </a:srgbClr>
                </a:gs>
              </a:gsLst>
              <a:lin ang="5400000" scaled="1"/>
            </a:gradFill>
            <a:ln w="9525" algn="ctr">
              <a:noFill/>
              <a:round/>
              <a:headEnd/>
              <a:tailEnd/>
            </a:ln>
          </p:spPr>
          <p:txBody>
            <a:bodyPr vert="eaVert" wrap="none" anchor="ctr"/>
            <a:lstStyle/>
            <a:p>
              <a:endParaRPr lang="el-GR"/>
            </a:p>
          </p:txBody>
        </p:sp>
        <p:sp>
          <p:nvSpPr>
            <p:cNvPr id="17" name="Oval 75"/>
            <p:cNvSpPr>
              <a:spLocks noChangeArrowheads="1"/>
            </p:cNvSpPr>
            <p:nvPr/>
          </p:nvSpPr>
          <p:spPr bwMode="gray">
            <a:xfrm>
              <a:off x="2712" y="1315"/>
              <a:ext cx="323" cy="290"/>
            </a:xfrm>
            <a:prstGeom prst="ellipse">
              <a:avLst/>
            </a:prstGeom>
            <a:gradFill rotWithShape="1">
              <a:gsLst>
                <a:gs pos="0">
                  <a:srgbClr val="FFFFFF"/>
                </a:gs>
                <a:gs pos="100000">
                  <a:srgbClr val="D6E1E2">
                    <a:alpha val="37999"/>
                  </a:srgbClr>
                </a:gs>
              </a:gsLst>
              <a:lin ang="5400000" scaled="1"/>
            </a:gradFill>
            <a:ln w="9525" algn="ctr">
              <a:noFill/>
              <a:round/>
              <a:headEnd/>
              <a:tailEnd/>
            </a:ln>
          </p:spPr>
          <p:txBody>
            <a:bodyPr vert="eaVert" wrap="none" anchor="ctr"/>
            <a:lstStyle/>
            <a:p>
              <a:endParaRPr lang="el-GR"/>
            </a:p>
          </p:txBody>
        </p:sp>
        <p:sp>
          <p:nvSpPr>
            <p:cNvPr id="18" name="Text Box 76"/>
            <p:cNvSpPr txBox="1">
              <a:spLocks noChangeArrowheads="1"/>
            </p:cNvSpPr>
            <p:nvPr/>
          </p:nvSpPr>
          <p:spPr bwMode="gray">
            <a:xfrm>
              <a:off x="2764" y="1354"/>
              <a:ext cx="167" cy="215"/>
            </a:xfrm>
            <a:prstGeom prst="rect">
              <a:avLst/>
            </a:prstGeom>
            <a:noFill/>
            <a:ln w="9525" algn="ctr">
              <a:noFill/>
              <a:miter lim="800000"/>
              <a:headEnd/>
              <a:tailEnd/>
            </a:ln>
          </p:spPr>
          <p:txBody>
            <a:bodyPr wrap="none">
              <a:spAutoFit/>
            </a:bodyPr>
            <a:lstStyle/>
            <a:p>
              <a:r>
                <a:rPr lang="en-US" sz="2400">
                  <a:solidFill>
                    <a:srgbClr val="000000"/>
                  </a:solidFill>
                </a:rPr>
                <a:t>2</a:t>
              </a:r>
            </a:p>
          </p:txBody>
        </p:sp>
        <p:sp>
          <p:nvSpPr>
            <p:cNvPr id="19" name="Text Box 77"/>
            <p:cNvSpPr txBox="1">
              <a:spLocks noChangeArrowheads="1"/>
            </p:cNvSpPr>
            <p:nvPr/>
          </p:nvSpPr>
          <p:spPr bwMode="gray">
            <a:xfrm>
              <a:off x="2305" y="1521"/>
              <a:ext cx="1296" cy="1663"/>
            </a:xfrm>
            <a:prstGeom prst="rect">
              <a:avLst/>
            </a:prstGeom>
            <a:noFill/>
            <a:ln w="9525" algn="ctr">
              <a:noFill/>
              <a:miter lim="800000"/>
              <a:headEnd/>
              <a:tailEnd/>
            </a:ln>
          </p:spPr>
          <p:txBody>
            <a:bodyPr>
              <a:spAutoFit/>
            </a:bodyPr>
            <a:lstStyle/>
            <a:p>
              <a:pPr algn="just">
                <a:lnSpc>
                  <a:spcPct val="80000"/>
                </a:lnSpc>
              </a:pPr>
              <a:endParaRPr lang="el-GR" sz="1400" dirty="0">
                <a:solidFill>
                  <a:schemeClr val="accent2">
                    <a:lumMod val="50000"/>
                  </a:schemeClr>
                </a:solidFill>
              </a:endParaRPr>
            </a:p>
            <a:p>
              <a:pPr marL="285750" indent="-285750">
                <a:lnSpc>
                  <a:spcPct val="80000"/>
                </a:lnSpc>
                <a:buFont typeface="Wingdings" panose="05000000000000000000" pitchFamily="2" charset="2"/>
                <a:buChar char="§"/>
              </a:pPr>
              <a:r>
                <a:rPr lang="el-GR" sz="1400" dirty="0">
                  <a:solidFill>
                    <a:schemeClr val="accent2">
                      <a:lumMod val="50000"/>
                    </a:schemeClr>
                  </a:solidFill>
                </a:rPr>
                <a:t>να συλλέγουν και να επεξεργάζονται </a:t>
              </a:r>
              <a:r>
                <a:rPr lang="el-GR" sz="1400" dirty="0">
                  <a:solidFill>
                    <a:srgbClr val="FF0000"/>
                  </a:solidFill>
                </a:rPr>
                <a:t>πληροφορίες </a:t>
              </a:r>
            </a:p>
            <a:p>
              <a:pPr marL="285750" indent="-285750">
                <a:lnSpc>
                  <a:spcPct val="80000"/>
                </a:lnSpc>
                <a:buFont typeface="Wingdings" panose="05000000000000000000" pitchFamily="2" charset="2"/>
                <a:buChar char="§"/>
              </a:pPr>
              <a:r>
                <a:rPr lang="el-GR" sz="1400" dirty="0">
                  <a:solidFill>
                    <a:schemeClr val="accent2">
                      <a:lumMod val="50000"/>
                    </a:schemeClr>
                  </a:solidFill>
                </a:rPr>
                <a:t>να </a:t>
              </a:r>
              <a:r>
                <a:rPr lang="el-GR" sz="1400" dirty="0">
                  <a:solidFill>
                    <a:srgbClr val="FF0000"/>
                  </a:solidFill>
                </a:rPr>
                <a:t>αξιολογούν, </a:t>
              </a:r>
              <a:r>
                <a:rPr lang="el-GR" sz="1400" dirty="0">
                  <a:solidFill>
                    <a:schemeClr val="accent2">
                      <a:lumMod val="50000"/>
                    </a:schemeClr>
                  </a:solidFill>
                </a:rPr>
                <a:t>να επιλέγουν κριτικά και να </a:t>
              </a:r>
              <a:r>
                <a:rPr lang="el-GR" sz="1400" dirty="0">
                  <a:solidFill>
                    <a:srgbClr val="FF0000"/>
                  </a:solidFill>
                </a:rPr>
                <a:t>παρουσιάζουν τις πληροφορίες</a:t>
              </a:r>
            </a:p>
            <a:p>
              <a:pPr marL="285750" indent="-285750">
                <a:lnSpc>
                  <a:spcPct val="80000"/>
                </a:lnSpc>
                <a:buFont typeface="Wingdings" panose="05000000000000000000" pitchFamily="2" charset="2"/>
                <a:buChar char="§"/>
              </a:pPr>
              <a:r>
                <a:rPr lang="el-GR" sz="1400" dirty="0">
                  <a:solidFill>
                    <a:schemeClr val="accent2">
                      <a:lumMod val="50000"/>
                    </a:schemeClr>
                  </a:solidFill>
                </a:rPr>
                <a:t>να κατανοούν τις </a:t>
              </a:r>
              <a:r>
                <a:rPr lang="el-GR" sz="1400" dirty="0">
                  <a:solidFill>
                    <a:srgbClr val="FF0000"/>
                  </a:solidFill>
                </a:rPr>
                <a:t>αλληλοσυσχετίσεις </a:t>
              </a:r>
              <a:r>
                <a:rPr lang="el-GR" sz="1400" dirty="0">
                  <a:solidFill>
                    <a:schemeClr val="accent2">
                      <a:lumMod val="50000"/>
                    </a:schemeClr>
                  </a:solidFill>
                </a:rPr>
                <a:t>όλων των παραγόντων για τη δημιουργία πολιτισμού, </a:t>
              </a:r>
            </a:p>
            <a:p>
              <a:pPr marL="285750" indent="-285750">
                <a:lnSpc>
                  <a:spcPct val="80000"/>
                </a:lnSpc>
                <a:buFont typeface="Wingdings" panose="05000000000000000000" pitchFamily="2" charset="2"/>
                <a:buChar char="§"/>
              </a:pPr>
              <a:r>
                <a:rPr lang="el-GR" sz="1400" dirty="0">
                  <a:solidFill>
                    <a:schemeClr val="accent2">
                      <a:lumMod val="50000"/>
                    </a:schemeClr>
                  </a:solidFill>
                </a:rPr>
                <a:t>να συνεργάζονται με άλλα άτομα σε </a:t>
              </a:r>
              <a:r>
                <a:rPr lang="el-GR" sz="1400" dirty="0">
                  <a:solidFill>
                    <a:srgbClr val="FF0000"/>
                  </a:solidFill>
                </a:rPr>
                <a:t>ομαδικές εργασίες </a:t>
              </a:r>
            </a:p>
            <a:p>
              <a:pPr marL="285750" indent="-285750">
                <a:lnSpc>
                  <a:spcPct val="80000"/>
                </a:lnSpc>
                <a:buFont typeface="Wingdings" panose="05000000000000000000" pitchFamily="2" charset="2"/>
                <a:buChar char="§"/>
              </a:pPr>
              <a:r>
                <a:rPr lang="el-GR" sz="1400" dirty="0">
                  <a:solidFill>
                    <a:srgbClr val="FF0000"/>
                  </a:solidFill>
                </a:rPr>
                <a:t>να αναλάβουν δράση γ</a:t>
              </a:r>
              <a:r>
                <a:rPr lang="el-GR" sz="1400" dirty="0">
                  <a:solidFill>
                    <a:schemeClr val="accent2">
                      <a:lumMod val="50000"/>
                    </a:schemeClr>
                  </a:solidFill>
                </a:rPr>
                <a:t>ια την επίλυση προβλημάτων, </a:t>
              </a:r>
            </a:p>
            <a:p>
              <a:pPr marL="285750" indent="-285750">
                <a:lnSpc>
                  <a:spcPct val="80000"/>
                </a:lnSpc>
                <a:buFont typeface="Wingdings" panose="05000000000000000000" pitchFamily="2" charset="2"/>
                <a:buChar char="§"/>
              </a:pPr>
              <a:r>
                <a:rPr lang="el-GR" sz="1400" dirty="0">
                  <a:solidFill>
                    <a:schemeClr val="accent2">
                      <a:lumMod val="50000"/>
                    </a:schemeClr>
                  </a:solidFill>
                </a:rPr>
                <a:t>να καλλιεργήσουν σε ικανοποιητικό βαθμό την </a:t>
              </a:r>
              <a:r>
                <a:rPr lang="el-GR" sz="1400" dirty="0">
                  <a:solidFill>
                    <a:srgbClr val="FF0000"/>
                  </a:solidFill>
                </a:rPr>
                <a:t>περιέργεια και την παρατηρητικότητά </a:t>
              </a:r>
              <a:r>
                <a:rPr lang="el-GR" sz="1400" dirty="0">
                  <a:solidFill>
                    <a:schemeClr val="accent2">
                      <a:lumMod val="50000"/>
                    </a:schemeClr>
                  </a:solidFill>
                </a:rPr>
                <a:t>τους, μέσα από τη μελέτη και την έρευνα άμεσων ιστορικών πηγών.</a:t>
              </a:r>
            </a:p>
          </p:txBody>
        </p:sp>
        <p:sp>
          <p:nvSpPr>
            <p:cNvPr id="20" name="AutoShape 78"/>
            <p:cNvSpPr>
              <a:spLocks noChangeArrowheads="1"/>
            </p:cNvSpPr>
            <p:nvPr/>
          </p:nvSpPr>
          <p:spPr bwMode="gray">
            <a:xfrm>
              <a:off x="2210" y="3290"/>
              <a:ext cx="1363" cy="548"/>
            </a:xfrm>
            <a:prstGeom prst="roundRect">
              <a:avLst>
                <a:gd name="adj" fmla="val 40389"/>
              </a:avLst>
            </a:prstGeom>
            <a:gradFill rotWithShape="1">
              <a:gsLst>
                <a:gs pos="0">
                  <a:srgbClr val="B2B2B2"/>
                </a:gs>
                <a:gs pos="100000">
                  <a:srgbClr val="FFFFFF"/>
                </a:gs>
              </a:gsLst>
              <a:lin ang="5400000" scaled="1"/>
            </a:gradFill>
            <a:ln w="9525">
              <a:noFill/>
              <a:round/>
              <a:headEnd/>
              <a:tailEnd/>
            </a:ln>
          </p:spPr>
          <p:txBody>
            <a:bodyPr wrap="none" anchor="ctr"/>
            <a:lstStyle/>
            <a:p>
              <a:endParaRPr lang="el-GR"/>
            </a:p>
          </p:txBody>
        </p:sp>
        <p:sp>
          <p:nvSpPr>
            <p:cNvPr id="21" name="AutoShape 79"/>
            <p:cNvSpPr>
              <a:spLocks noChangeArrowheads="1"/>
            </p:cNvSpPr>
            <p:nvPr/>
          </p:nvSpPr>
          <p:spPr bwMode="gray">
            <a:xfrm>
              <a:off x="2238" y="3305"/>
              <a:ext cx="1304" cy="268"/>
            </a:xfrm>
            <a:prstGeom prst="roundRect">
              <a:avLst>
                <a:gd name="adj" fmla="val 50000"/>
              </a:avLst>
            </a:prstGeom>
            <a:gradFill rotWithShape="1">
              <a:gsLst>
                <a:gs pos="0">
                  <a:srgbClr val="DDDDDD"/>
                </a:gs>
                <a:gs pos="100000">
                  <a:srgbClr val="FFFFFF"/>
                </a:gs>
              </a:gsLst>
              <a:lin ang="5400000" scaled="1"/>
            </a:gradFill>
            <a:ln w="9525">
              <a:noFill/>
              <a:round/>
              <a:headEnd/>
              <a:tailEnd/>
            </a:ln>
          </p:spPr>
          <p:txBody>
            <a:bodyPr wrap="none" anchor="ctr"/>
            <a:lstStyle/>
            <a:p>
              <a:pPr algn="ctr"/>
              <a:r>
                <a:rPr lang="el-GR" sz="2400" b="1" dirty="0">
                  <a:solidFill>
                    <a:srgbClr val="FF0000"/>
                  </a:solidFill>
                </a:rPr>
                <a:t>Στο επίπεδο ικανοτήτων</a:t>
              </a:r>
            </a:p>
          </p:txBody>
        </p:sp>
      </p:grpSp>
      <p:sp>
        <p:nvSpPr>
          <p:cNvPr id="3" name="Τίτλος 2"/>
          <p:cNvSpPr>
            <a:spLocks noGrp="1"/>
          </p:cNvSpPr>
          <p:nvPr>
            <p:ph type="title" idx="4294967295"/>
          </p:nvPr>
        </p:nvSpPr>
        <p:spPr>
          <a:xfrm>
            <a:off x="967198" y="5228922"/>
            <a:ext cx="10257603" cy="623887"/>
          </a:xfrm>
        </p:spPr>
        <p:txBody>
          <a:bodyPr>
            <a:normAutofit fontScale="90000"/>
          </a:bodyPr>
          <a:lstStyle/>
          <a:p>
            <a:r>
              <a:rPr lang="el-GR" b="1" dirty="0">
                <a:solidFill>
                  <a:schemeClr val="accent2">
                    <a:lumMod val="50000"/>
                  </a:schemeClr>
                </a:solidFill>
              </a:rPr>
              <a:t>Καθορισμός των στόχων: </a:t>
            </a:r>
            <a:r>
              <a:rPr lang="el-GR" sz="3600" b="1" dirty="0">
                <a:solidFill>
                  <a:srgbClr val="C00000"/>
                </a:solidFill>
              </a:rPr>
              <a:t>μελέτη του πολιτισμικού και περιβαλλοντικού γίγνεσθαι του τόπου μας</a:t>
            </a:r>
          </a:p>
        </p:txBody>
      </p:sp>
    </p:spTree>
    <p:extLst>
      <p:ext uri="{BB962C8B-B14F-4D97-AF65-F5344CB8AC3E}">
        <p14:creationId xmlns:p14="http://schemas.microsoft.com/office/powerpoint/2010/main" val="64469087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strips(downLeft)">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37"/>
                                        </p:tgtEl>
                                        <p:attrNameLst>
                                          <p:attrName>style.visibility</p:attrName>
                                        </p:attrNameLst>
                                      </p:cBhvr>
                                      <p:to>
                                        <p:strVal val="visible"/>
                                      </p:to>
                                    </p:set>
                                    <p:animEffect transition="in" filter="fade">
                                      <p:cBhvr>
                                        <p:cTn id="17" dur="1000"/>
                                        <p:tgtEl>
                                          <p:spTgt spid="37"/>
                                        </p:tgtEl>
                                      </p:cBhvr>
                                    </p:animEffect>
                                    <p:anim calcmode="lin" valueType="num">
                                      <p:cBhvr>
                                        <p:cTn id="18" dur="1000" fill="hold"/>
                                        <p:tgtEl>
                                          <p:spTgt spid="37"/>
                                        </p:tgtEl>
                                        <p:attrNameLst>
                                          <p:attrName>ppt_x</p:attrName>
                                        </p:attrNameLst>
                                      </p:cBhvr>
                                      <p:tavLst>
                                        <p:tav tm="0">
                                          <p:val>
                                            <p:strVal val="#ppt_x"/>
                                          </p:val>
                                        </p:tav>
                                        <p:tav tm="100000">
                                          <p:val>
                                            <p:strVal val="#ppt_x"/>
                                          </p:val>
                                        </p:tav>
                                      </p:tavLst>
                                    </p:anim>
                                    <p:anim calcmode="lin" valueType="num">
                                      <p:cBhvr>
                                        <p:cTn id="19"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1295402" y="982132"/>
            <a:ext cx="9601196" cy="611141"/>
          </a:xfrm>
        </p:spPr>
        <p:txBody>
          <a:bodyPr>
            <a:normAutofit fontScale="90000"/>
          </a:bodyPr>
          <a:lstStyle/>
          <a:p>
            <a:r>
              <a:rPr lang="el-GR" dirty="0">
                <a:solidFill>
                  <a:schemeClr val="accent2">
                    <a:lumMod val="50000"/>
                  </a:schemeClr>
                </a:solidFill>
              </a:rPr>
              <a:t>Παραδοτέα που θα ζητηθούν από τους μαθητές μέσα από Διαθεματικές Δραστηριότητες</a:t>
            </a:r>
          </a:p>
        </p:txBody>
      </p:sp>
      <p:sp>
        <p:nvSpPr>
          <p:cNvPr id="3" name="Θέση περιεχομένου 2"/>
          <p:cNvSpPr>
            <a:spLocks noGrp="1"/>
          </p:cNvSpPr>
          <p:nvPr>
            <p:ph idx="1"/>
          </p:nvPr>
        </p:nvSpPr>
        <p:spPr>
          <a:xfrm>
            <a:off x="803564" y="2092036"/>
            <a:ext cx="10681854" cy="4156364"/>
          </a:xfrm>
        </p:spPr>
        <p:txBody>
          <a:bodyPr>
            <a:normAutofit fontScale="70000" lnSpcReduction="20000"/>
          </a:bodyPr>
          <a:lstStyle/>
          <a:p>
            <a:pPr marL="0" indent="0">
              <a:buNone/>
            </a:pPr>
            <a:r>
              <a:rPr lang="el-GR" sz="3400" b="1" dirty="0">
                <a:solidFill>
                  <a:schemeClr val="accent2">
                    <a:lumMod val="50000"/>
                  </a:schemeClr>
                </a:solidFill>
              </a:rPr>
              <a:t>Γλώσσα</a:t>
            </a:r>
          </a:p>
          <a:p>
            <a:r>
              <a:rPr lang="el-GR" sz="2900" dirty="0">
                <a:solidFill>
                  <a:schemeClr val="accent2">
                    <a:lumMod val="50000"/>
                  </a:schemeClr>
                </a:solidFill>
              </a:rPr>
              <a:t>να ασκηθούν στη δημιουργική παρατήρηση και να αποδώσουν μέσω γραπτής έκφρασης  την περιγραφή ενός μνημείου,</a:t>
            </a:r>
          </a:p>
          <a:p>
            <a:r>
              <a:rPr lang="el-GR" sz="2900" dirty="0">
                <a:solidFill>
                  <a:schemeClr val="accent2">
                    <a:lumMod val="50000"/>
                  </a:schemeClr>
                </a:solidFill>
              </a:rPr>
              <a:t>να καταγράψουν στοιχεία προφορικής παράδοσης, </a:t>
            </a:r>
          </a:p>
          <a:p>
            <a:r>
              <a:rPr lang="el-GR" sz="2900" dirty="0">
                <a:solidFill>
                  <a:schemeClr val="accent2">
                    <a:lumMod val="50000"/>
                  </a:schemeClr>
                </a:solidFill>
              </a:rPr>
              <a:t>να προσεγγίσουν διαφορετικές μορφές γραπτού λόγου (χάρτες  μνημείων, τουριστικοί οδηγοί, άρθρα τοπικών εφημερίδων), </a:t>
            </a:r>
          </a:p>
          <a:p>
            <a:r>
              <a:rPr lang="el-GR" sz="2900" dirty="0">
                <a:solidFill>
                  <a:schemeClr val="accent2">
                    <a:lumMod val="50000"/>
                  </a:schemeClr>
                </a:solidFill>
              </a:rPr>
              <a:t>να δομήσουν συνεντεύξεις από τους κατοίκους της περιοχής και να αναλύσουν τις πληροφορίες που θα συγκεντρώσουν από τις συνεντεύξεις,</a:t>
            </a:r>
          </a:p>
          <a:p>
            <a:r>
              <a:rPr lang="el-GR" sz="2900" dirty="0">
                <a:solidFill>
                  <a:schemeClr val="accent2">
                    <a:lumMod val="50000"/>
                  </a:schemeClr>
                </a:solidFill>
              </a:rPr>
              <a:t>να συμμετέχουν σε παιχνίδια ρόλων πολιτών από διάφορες επαγγελματικές και κοινωνικές ομάδες που συμμετέχουν στο σχεδιασμό της πόλης (π.χ. αρχιτέκτονες, Δήμος, παιδιά, έμποροι, αρχαιολόγοι κ.ά.)</a:t>
            </a:r>
          </a:p>
          <a:p>
            <a:r>
              <a:rPr lang="el-GR" sz="2900" dirty="0">
                <a:solidFill>
                  <a:schemeClr val="accent2">
                    <a:lumMod val="50000"/>
                  </a:schemeClr>
                </a:solidFill>
              </a:rPr>
              <a:t>να συντάξουν το «Ημερολόγιο του μνημείου»: οι αλλαγές που συνέβησαν σ’ ένα μνημείο στην πάροδο των χρόνων.</a:t>
            </a:r>
          </a:p>
          <a:p>
            <a:endParaRPr lang="el-GR" dirty="0"/>
          </a:p>
        </p:txBody>
      </p:sp>
      <p:sp>
        <p:nvSpPr>
          <p:cNvPr id="6" name="Θέση αριθμού διαφάνειας 5">
            <a:extLst>
              <a:ext uri="{FF2B5EF4-FFF2-40B4-BE49-F238E27FC236}">
                <a16:creationId xmlns:a16="http://schemas.microsoft.com/office/drawing/2014/main" id="{C7005D91-63B8-4864-8E88-46B57F275452}"/>
              </a:ext>
            </a:extLst>
          </p:cNvPr>
          <p:cNvSpPr>
            <a:spLocks noGrp="1"/>
          </p:cNvSpPr>
          <p:nvPr>
            <p:ph type="sldNum" sz="quarter" idx="12"/>
          </p:nvPr>
        </p:nvSpPr>
        <p:spPr/>
        <p:txBody>
          <a:bodyPr/>
          <a:lstStyle/>
          <a:p>
            <a:fld id="{07981EEA-4693-4605-B586-7EAC5C57DFE4}" type="slidenum">
              <a:rPr lang="el-GR" smtClean="0"/>
              <a:pPr/>
              <a:t>26</a:t>
            </a:fld>
            <a:endParaRPr lang="el-GR"/>
          </a:p>
        </p:txBody>
      </p:sp>
    </p:spTree>
    <p:extLst>
      <p:ext uri="{BB962C8B-B14F-4D97-AF65-F5344CB8AC3E}">
        <p14:creationId xmlns:p14="http://schemas.microsoft.com/office/powerpoint/2010/main" val="995609330"/>
      </p:ext>
    </p:extLst>
  </p:cSld>
  <p:clrMapOvr>
    <a:masterClrMapping/>
  </p:clrMapOvr>
  <p:transition spd="slow">
    <p:randomBar dir="vert"/>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1295402" y="982132"/>
            <a:ext cx="9601196" cy="611141"/>
          </a:xfrm>
        </p:spPr>
        <p:txBody>
          <a:bodyPr>
            <a:normAutofit fontScale="90000"/>
          </a:bodyPr>
          <a:lstStyle/>
          <a:p>
            <a:r>
              <a:rPr lang="el-GR" dirty="0">
                <a:solidFill>
                  <a:schemeClr val="accent2">
                    <a:lumMod val="50000"/>
                  </a:schemeClr>
                </a:solidFill>
              </a:rPr>
              <a:t>Παραδοτέα που θα ζητηθούν από τους μαθητές μέσα από Διαθεματικές Δραστηριότητες</a:t>
            </a:r>
          </a:p>
        </p:txBody>
      </p:sp>
      <p:sp>
        <p:nvSpPr>
          <p:cNvPr id="3" name="Θέση περιεχομένου 2"/>
          <p:cNvSpPr>
            <a:spLocks noGrp="1"/>
          </p:cNvSpPr>
          <p:nvPr>
            <p:ph idx="1"/>
          </p:nvPr>
        </p:nvSpPr>
        <p:spPr>
          <a:xfrm>
            <a:off x="755073" y="1952336"/>
            <a:ext cx="10681854" cy="4156364"/>
          </a:xfrm>
        </p:spPr>
        <p:txBody>
          <a:bodyPr>
            <a:normAutofit/>
          </a:bodyPr>
          <a:lstStyle/>
          <a:p>
            <a:pPr marL="0" indent="0">
              <a:buNone/>
            </a:pPr>
            <a:r>
              <a:rPr lang="el-GR" b="1" dirty="0">
                <a:solidFill>
                  <a:schemeClr val="accent2">
                    <a:lumMod val="50000"/>
                  </a:schemeClr>
                </a:solidFill>
              </a:rPr>
              <a:t>Μαθηματικά</a:t>
            </a:r>
          </a:p>
          <a:p>
            <a:r>
              <a:rPr lang="el-GR" sz="2900" dirty="0">
                <a:solidFill>
                  <a:schemeClr val="accent2">
                    <a:lumMod val="50000"/>
                  </a:schemeClr>
                </a:solidFill>
              </a:rPr>
              <a:t>χαρτογράφηση μνημείων ενός τόπου, που είναι ουσιαστικά μια άσκηση μαθηματικών στο χώρο, </a:t>
            </a:r>
          </a:p>
          <a:p>
            <a:r>
              <a:rPr lang="el-GR" sz="2900" dirty="0">
                <a:solidFill>
                  <a:schemeClr val="accent2">
                    <a:lumMod val="50000"/>
                  </a:schemeClr>
                </a:solidFill>
              </a:rPr>
              <a:t>μετρήσεις χώρου, επιφάνειας, πάχους των τοίχων διατηρημένων μνημείων (κατοικιών, αρχαίων θεάτρων, κάστρων, γεφυριών) και</a:t>
            </a:r>
          </a:p>
          <a:p>
            <a:r>
              <a:rPr lang="el-GR" sz="2900" dirty="0">
                <a:solidFill>
                  <a:schemeClr val="accent2">
                    <a:lumMod val="50000"/>
                  </a:schemeClr>
                </a:solidFill>
              </a:rPr>
              <a:t>μελέτη οικονομικών (έξοδα κατασκευής, μεταφοράς).</a:t>
            </a:r>
          </a:p>
          <a:p>
            <a:endParaRPr lang="el-GR" dirty="0"/>
          </a:p>
        </p:txBody>
      </p:sp>
      <p:sp>
        <p:nvSpPr>
          <p:cNvPr id="6" name="Θέση αριθμού διαφάνειας 5">
            <a:extLst>
              <a:ext uri="{FF2B5EF4-FFF2-40B4-BE49-F238E27FC236}">
                <a16:creationId xmlns:a16="http://schemas.microsoft.com/office/drawing/2014/main" id="{5011193B-4637-49C4-A09E-48709B749C1C}"/>
              </a:ext>
            </a:extLst>
          </p:cNvPr>
          <p:cNvSpPr>
            <a:spLocks noGrp="1"/>
          </p:cNvSpPr>
          <p:nvPr>
            <p:ph type="sldNum" sz="quarter" idx="12"/>
          </p:nvPr>
        </p:nvSpPr>
        <p:spPr/>
        <p:txBody>
          <a:bodyPr/>
          <a:lstStyle/>
          <a:p>
            <a:fld id="{07981EEA-4693-4605-B586-7EAC5C57DFE4}" type="slidenum">
              <a:rPr lang="el-GR" smtClean="0"/>
              <a:pPr/>
              <a:t>27</a:t>
            </a:fld>
            <a:endParaRPr lang="el-GR"/>
          </a:p>
        </p:txBody>
      </p:sp>
    </p:spTree>
    <p:extLst>
      <p:ext uri="{BB962C8B-B14F-4D97-AF65-F5344CB8AC3E}">
        <p14:creationId xmlns:p14="http://schemas.microsoft.com/office/powerpoint/2010/main" val="262894253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1295402" y="982132"/>
            <a:ext cx="9601196" cy="611141"/>
          </a:xfrm>
        </p:spPr>
        <p:txBody>
          <a:bodyPr>
            <a:normAutofit fontScale="90000"/>
          </a:bodyPr>
          <a:lstStyle/>
          <a:p>
            <a:r>
              <a:rPr lang="el-GR" dirty="0">
                <a:solidFill>
                  <a:schemeClr val="accent2">
                    <a:lumMod val="50000"/>
                  </a:schemeClr>
                </a:solidFill>
              </a:rPr>
              <a:t>Παραδοτέα που θα ζητηθούν από τους μαθητές μέσα από Διαθεματικές Δραστηριότητες</a:t>
            </a:r>
          </a:p>
        </p:txBody>
      </p:sp>
      <p:sp>
        <p:nvSpPr>
          <p:cNvPr id="3" name="Θέση περιεχομένου 2"/>
          <p:cNvSpPr>
            <a:spLocks noGrp="1"/>
          </p:cNvSpPr>
          <p:nvPr>
            <p:ph idx="1"/>
          </p:nvPr>
        </p:nvSpPr>
        <p:spPr>
          <a:xfrm>
            <a:off x="755073" y="1952336"/>
            <a:ext cx="10681854" cy="4156364"/>
          </a:xfrm>
        </p:spPr>
        <p:txBody>
          <a:bodyPr>
            <a:normAutofit/>
          </a:bodyPr>
          <a:lstStyle/>
          <a:p>
            <a:pPr marL="0" indent="0">
              <a:buNone/>
            </a:pPr>
            <a:r>
              <a:rPr lang="el-GR" b="1" dirty="0">
                <a:solidFill>
                  <a:schemeClr val="accent2">
                    <a:lumMod val="50000"/>
                  </a:schemeClr>
                </a:solidFill>
              </a:rPr>
              <a:t>Φυσικές Επιστήμες (Φυσική, Βιολογία, Γεωγραφία)</a:t>
            </a:r>
          </a:p>
          <a:p>
            <a:r>
              <a:rPr lang="el-GR" dirty="0">
                <a:solidFill>
                  <a:schemeClr val="accent2">
                    <a:lumMod val="50000"/>
                  </a:schemeClr>
                </a:solidFill>
              </a:rPr>
              <a:t>καταγραφή των υλικών δόμησης– Συζήτηση πλεονεκτημάτων και μειονεκτημάτων</a:t>
            </a:r>
          </a:p>
          <a:p>
            <a:r>
              <a:rPr lang="el-GR" dirty="0">
                <a:solidFill>
                  <a:schemeClr val="accent2">
                    <a:lumMod val="50000"/>
                  </a:schemeClr>
                </a:solidFill>
              </a:rPr>
              <a:t>μελέτη θέσης των δικτύων ύδρευσης </a:t>
            </a:r>
          </a:p>
          <a:p>
            <a:r>
              <a:rPr lang="el-GR" dirty="0">
                <a:solidFill>
                  <a:schemeClr val="accent2">
                    <a:lumMod val="50000"/>
                  </a:schemeClr>
                </a:solidFill>
              </a:rPr>
              <a:t>μελέτη-συζήτηση τεχνικών αντοχής, αντισεισμικότητας, εξοικονόμησης ενέργειας</a:t>
            </a:r>
          </a:p>
          <a:p>
            <a:r>
              <a:rPr lang="el-GR" dirty="0">
                <a:solidFill>
                  <a:schemeClr val="accent2">
                    <a:lumMod val="50000"/>
                  </a:schemeClr>
                </a:solidFill>
              </a:rPr>
              <a:t>‘Η κοινωνία ενός μνημείου’: καταγραφή και αναγνώριση βιοποικιλότητας στο περιβάλλον γύρω του μνημείου.</a:t>
            </a:r>
          </a:p>
          <a:p>
            <a:r>
              <a:rPr lang="el-GR" dirty="0">
                <a:solidFill>
                  <a:schemeClr val="accent2">
                    <a:lumMod val="50000"/>
                  </a:schemeClr>
                </a:solidFill>
              </a:rPr>
              <a:t>κατασκευή και χρήση χαρτών και χρήση κλίμακας</a:t>
            </a:r>
          </a:p>
          <a:p>
            <a:endParaRPr lang="el-GR" dirty="0"/>
          </a:p>
        </p:txBody>
      </p:sp>
      <p:sp>
        <p:nvSpPr>
          <p:cNvPr id="6" name="Θέση αριθμού διαφάνειας 5">
            <a:extLst>
              <a:ext uri="{FF2B5EF4-FFF2-40B4-BE49-F238E27FC236}">
                <a16:creationId xmlns:a16="http://schemas.microsoft.com/office/drawing/2014/main" id="{F588115B-9FB8-486C-ADF1-AA03C0F15727}"/>
              </a:ext>
            </a:extLst>
          </p:cNvPr>
          <p:cNvSpPr>
            <a:spLocks noGrp="1"/>
          </p:cNvSpPr>
          <p:nvPr>
            <p:ph type="sldNum" sz="quarter" idx="12"/>
          </p:nvPr>
        </p:nvSpPr>
        <p:spPr/>
        <p:txBody>
          <a:bodyPr/>
          <a:lstStyle/>
          <a:p>
            <a:fld id="{07981EEA-4693-4605-B586-7EAC5C57DFE4}" type="slidenum">
              <a:rPr lang="el-GR" smtClean="0"/>
              <a:pPr/>
              <a:t>28</a:t>
            </a:fld>
            <a:endParaRPr lang="el-GR"/>
          </a:p>
        </p:txBody>
      </p:sp>
    </p:spTree>
    <p:extLst>
      <p:ext uri="{BB962C8B-B14F-4D97-AF65-F5344CB8AC3E}">
        <p14:creationId xmlns:p14="http://schemas.microsoft.com/office/powerpoint/2010/main" val="36135213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1295402" y="982132"/>
            <a:ext cx="9601196" cy="611141"/>
          </a:xfrm>
        </p:spPr>
        <p:txBody>
          <a:bodyPr>
            <a:normAutofit fontScale="90000"/>
          </a:bodyPr>
          <a:lstStyle/>
          <a:p>
            <a:r>
              <a:rPr lang="el-GR" dirty="0">
                <a:solidFill>
                  <a:schemeClr val="accent2">
                    <a:lumMod val="50000"/>
                  </a:schemeClr>
                </a:solidFill>
              </a:rPr>
              <a:t>Παραδοτέα που θα ζητηθούν από τους μαθητές μέσα από Διαθεματικές Δραστηριότητες</a:t>
            </a:r>
          </a:p>
        </p:txBody>
      </p:sp>
      <p:sp>
        <p:nvSpPr>
          <p:cNvPr id="3" name="Θέση περιεχομένου 2"/>
          <p:cNvSpPr>
            <a:spLocks noGrp="1"/>
          </p:cNvSpPr>
          <p:nvPr>
            <p:ph idx="1"/>
          </p:nvPr>
        </p:nvSpPr>
        <p:spPr>
          <a:xfrm>
            <a:off x="872836" y="1952336"/>
            <a:ext cx="10681854" cy="4156364"/>
          </a:xfrm>
        </p:spPr>
        <p:txBody>
          <a:bodyPr>
            <a:normAutofit fontScale="92500"/>
          </a:bodyPr>
          <a:lstStyle/>
          <a:p>
            <a:pPr marL="0" indent="0">
              <a:buNone/>
            </a:pPr>
            <a:r>
              <a:rPr lang="el-GR" sz="2600" b="1" dirty="0">
                <a:solidFill>
                  <a:schemeClr val="accent2">
                    <a:lumMod val="50000"/>
                  </a:schemeClr>
                </a:solidFill>
              </a:rPr>
              <a:t>Εικαστικά</a:t>
            </a:r>
          </a:p>
          <a:p>
            <a:r>
              <a:rPr lang="el-GR" sz="2900" dirty="0">
                <a:solidFill>
                  <a:schemeClr val="accent2">
                    <a:lumMod val="50000"/>
                  </a:schemeClr>
                </a:solidFill>
              </a:rPr>
              <a:t>«Ζωγραφίζω πώς είναι ένα μνημείο σήμερα και με το πώς θα ήθελα να είναι»</a:t>
            </a:r>
          </a:p>
          <a:p>
            <a:r>
              <a:rPr lang="el-GR" sz="2900" dirty="0">
                <a:solidFill>
                  <a:schemeClr val="accent2">
                    <a:lumMod val="50000"/>
                  </a:schemeClr>
                </a:solidFill>
              </a:rPr>
              <a:t>«Σχεδιάζω την πόλη που θα ήθελα να  μένω» </a:t>
            </a:r>
          </a:p>
          <a:p>
            <a:r>
              <a:rPr lang="el-GR" sz="2900" dirty="0">
                <a:solidFill>
                  <a:schemeClr val="accent2">
                    <a:lumMod val="50000"/>
                  </a:schemeClr>
                </a:solidFill>
              </a:rPr>
              <a:t>κατασκευή ψηφιδωτών</a:t>
            </a:r>
          </a:p>
          <a:p>
            <a:r>
              <a:rPr lang="el-GR" sz="2900" dirty="0">
                <a:solidFill>
                  <a:schemeClr val="accent2">
                    <a:lumMod val="50000"/>
                  </a:schemeClr>
                </a:solidFill>
              </a:rPr>
              <a:t>εξοικείωση με τη χρήση της φωτογραφικής μηχανής</a:t>
            </a:r>
          </a:p>
          <a:p>
            <a:r>
              <a:rPr lang="el-GR" sz="2900" dirty="0">
                <a:solidFill>
                  <a:schemeClr val="accent2">
                    <a:lumMod val="50000"/>
                  </a:schemeClr>
                </a:solidFill>
              </a:rPr>
              <a:t>κατασκευή λευκώματος με φωτογραφίες των μνημείων του τόπου τους</a:t>
            </a:r>
          </a:p>
          <a:p>
            <a:r>
              <a:rPr lang="el-GR" sz="2900" dirty="0">
                <a:solidFill>
                  <a:schemeClr val="accent2">
                    <a:lumMod val="50000"/>
                  </a:schemeClr>
                </a:solidFill>
              </a:rPr>
              <a:t>δημιουργία αφίσας ‘σωτηρίας’ ενός μνημείου, </a:t>
            </a:r>
          </a:p>
          <a:p>
            <a:endParaRPr lang="el-GR" dirty="0"/>
          </a:p>
        </p:txBody>
      </p:sp>
      <p:sp>
        <p:nvSpPr>
          <p:cNvPr id="6" name="Θέση αριθμού διαφάνειας 5">
            <a:extLst>
              <a:ext uri="{FF2B5EF4-FFF2-40B4-BE49-F238E27FC236}">
                <a16:creationId xmlns:a16="http://schemas.microsoft.com/office/drawing/2014/main" id="{15F8D011-661D-4157-87DC-2395B3F77EE5}"/>
              </a:ext>
            </a:extLst>
          </p:cNvPr>
          <p:cNvSpPr>
            <a:spLocks noGrp="1"/>
          </p:cNvSpPr>
          <p:nvPr>
            <p:ph type="sldNum" sz="quarter" idx="12"/>
          </p:nvPr>
        </p:nvSpPr>
        <p:spPr/>
        <p:txBody>
          <a:bodyPr/>
          <a:lstStyle/>
          <a:p>
            <a:fld id="{07981EEA-4693-4605-B586-7EAC5C57DFE4}" type="slidenum">
              <a:rPr lang="el-GR" smtClean="0"/>
              <a:pPr/>
              <a:t>29</a:t>
            </a:fld>
            <a:endParaRPr lang="el-GR"/>
          </a:p>
        </p:txBody>
      </p:sp>
    </p:spTree>
    <p:extLst>
      <p:ext uri="{BB962C8B-B14F-4D97-AF65-F5344CB8AC3E}">
        <p14:creationId xmlns:p14="http://schemas.microsoft.com/office/powerpoint/2010/main" val="58773059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2F6C8477-6979-3DA7-653D-28AAF64F0C0B}"/>
              </a:ext>
            </a:extLst>
          </p:cNvPr>
          <p:cNvSpPr>
            <a:spLocks noGrp="1"/>
          </p:cNvSpPr>
          <p:nvPr>
            <p:ph type="title"/>
          </p:nvPr>
        </p:nvSpPr>
        <p:spPr/>
        <p:txBody>
          <a:bodyPr/>
          <a:lstStyle/>
          <a:p>
            <a:r>
              <a:rPr lang="el-GR" sz="4000" dirty="0">
                <a:latin typeface="Book Antiqua" panose="02040602050305030304" pitchFamily="18" charset="0"/>
              </a:rPr>
              <a:t>Η </a:t>
            </a:r>
            <a:r>
              <a:rPr lang="el-GR" sz="4000" dirty="0" err="1">
                <a:latin typeface="Book Antiqua" panose="02040602050305030304" pitchFamily="18" charset="0"/>
              </a:rPr>
              <a:t>Αειφορία</a:t>
            </a:r>
            <a:r>
              <a:rPr lang="el-GR" sz="4000" dirty="0">
                <a:latin typeface="Book Antiqua" panose="02040602050305030304" pitchFamily="18" charset="0"/>
              </a:rPr>
              <a:t> πάει</a:t>
            </a:r>
            <a:r>
              <a:rPr lang="en-US" sz="4000" dirty="0">
                <a:latin typeface="Book Antiqua" panose="02040602050305030304" pitchFamily="18" charset="0"/>
              </a:rPr>
              <a:t>…</a:t>
            </a:r>
            <a:r>
              <a:rPr lang="el-GR" sz="4000" dirty="0">
                <a:latin typeface="Book Antiqua" panose="02040602050305030304" pitchFamily="18" charset="0"/>
              </a:rPr>
              <a:t> σχολείο </a:t>
            </a:r>
          </a:p>
        </p:txBody>
      </p:sp>
      <p:sp>
        <p:nvSpPr>
          <p:cNvPr id="3" name="Θέση περιεχομένου 2">
            <a:extLst>
              <a:ext uri="{FF2B5EF4-FFF2-40B4-BE49-F238E27FC236}">
                <a16:creationId xmlns:a16="http://schemas.microsoft.com/office/drawing/2014/main" id="{40F55633-326B-1129-E9F2-0F224655801B}"/>
              </a:ext>
            </a:extLst>
          </p:cNvPr>
          <p:cNvSpPr>
            <a:spLocks noGrp="1"/>
          </p:cNvSpPr>
          <p:nvPr>
            <p:ph idx="1"/>
          </p:nvPr>
        </p:nvSpPr>
        <p:spPr>
          <a:xfrm>
            <a:off x="902368" y="2556931"/>
            <a:ext cx="9994229" cy="3591205"/>
          </a:xfrm>
        </p:spPr>
        <p:txBody>
          <a:bodyPr>
            <a:normAutofit fontScale="62500" lnSpcReduction="20000"/>
          </a:bodyPr>
          <a:lstStyle/>
          <a:p>
            <a:r>
              <a:rPr lang="el-GR" sz="4000" dirty="0" err="1">
                <a:ln w="3175" cmpd="sng">
                  <a:noFill/>
                </a:ln>
                <a:latin typeface="Book Antiqua" panose="02040602050305030304" pitchFamily="18" charset="0"/>
                <a:ea typeface="+mj-ea"/>
                <a:cs typeface="+mj-cs"/>
              </a:rPr>
              <a:t>Αειφορία</a:t>
            </a:r>
            <a:r>
              <a:rPr lang="el-GR" sz="4000" dirty="0">
                <a:ln w="3175" cmpd="sng">
                  <a:noFill/>
                </a:ln>
                <a:latin typeface="Book Antiqua" panose="02040602050305030304" pitchFamily="18" charset="0"/>
                <a:ea typeface="+mj-ea"/>
                <a:cs typeface="+mj-cs"/>
              </a:rPr>
              <a:t>: ικανότητα να ικανοποιούμε τις ανάγκες του παρόντος, χωρίς να στερείται το δικαίωμα των μελλοντικών γενεών να ικανοποιήσουν τις δικές τους ανάγκες. </a:t>
            </a:r>
          </a:p>
          <a:p>
            <a:pPr marL="0" indent="0">
              <a:buNone/>
            </a:pPr>
            <a:r>
              <a:rPr lang="el-GR" sz="4000" dirty="0">
                <a:ln w="3175" cmpd="sng">
                  <a:noFill/>
                </a:ln>
                <a:latin typeface="Book Antiqua" panose="02040602050305030304" pitchFamily="18" charset="0"/>
                <a:ea typeface="+mj-ea"/>
                <a:cs typeface="+mj-cs"/>
              </a:rPr>
              <a:t>Σύμφωνα με το πρόγραμμα σπουδών και το Νέο Πρόγραμμα Σπουδών “Περιβάλλον και Εκπαίδευση για την Αειφόρο Ανάπτυξη”, η Εκπαίδευση για την Αειφόρο Ανάπτυξη (ΕΑΑ) σηματοδοτεί ένα νέο </a:t>
            </a:r>
            <a:r>
              <a:rPr lang="el-GR" sz="4000" b="1" dirty="0">
                <a:ln w="3175" cmpd="sng">
                  <a:noFill/>
                </a:ln>
                <a:solidFill>
                  <a:srgbClr val="00B050"/>
                </a:solidFill>
                <a:latin typeface="Book Antiqua" panose="02040602050305030304" pitchFamily="18" charset="0"/>
                <a:ea typeface="+mj-ea"/>
                <a:cs typeface="+mj-cs"/>
              </a:rPr>
              <a:t>όραμα</a:t>
            </a:r>
            <a:r>
              <a:rPr lang="el-GR" sz="4000" dirty="0">
                <a:ln w="3175" cmpd="sng">
                  <a:noFill/>
                </a:ln>
                <a:latin typeface="Book Antiqua" panose="02040602050305030304" pitchFamily="18" charset="0"/>
                <a:ea typeface="+mj-ea"/>
                <a:cs typeface="+mj-cs"/>
              </a:rPr>
              <a:t> και μία διαφορετική </a:t>
            </a:r>
            <a:r>
              <a:rPr lang="el-GR" sz="4000" b="1" dirty="0">
                <a:ln w="3175" cmpd="sng">
                  <a:noFill/>
                </a:ln>
                <a:solidFill>
                  <a:srgbClr val="0070C0"/>
                </a:solidFill>
                <a:latin typeface="Book Antiqua" panose="02040602050305030304" pitchFamily="18" charset="0"/>
                <a:ea typeface="+mj-ea"/>
                <a:cs typeface="+mj-cs"/>
              </a:rPr>
              <a:t>εκπαιδευτική προσέγγιση</a:t>
            </a:r>
            <a:r>
              <a:rPr lang="el-GR" sz="4000" dirty="0">
                <a:ln w="3175" cmpd="sng">
                  <a:noFill/>
                </a:ln>
                <a:latin typeface="Book Antiqua" panose="02040602050305030304" pitchFamily="18" charset="0"/>
                <a:ea typeface="+mj-ea"/>
                <a:cs typeface="+mj-cs"/>
              </a:rPr>
              <a:t>, που θα επιτρέψει στους/στις μαθητές/</a:t>
            </a:r>
            <a:r>
              <a:rPr lang="el-GR" sz="4000" dirty="0" err="1">
                <a:ln w="3175" cmpd="sng">
                  <a:noFill/>
                </a:ln>
                <a:latin typeface="Book Antiqua" panose="02040602050305030304" pitchFamily="18" charset="0"/>
                <a:ea typeface="+mj-ea"/>
                <a:cs typeface="+mj-cs"/>
              </a:rPr>
              <a:t>τριες</a:t>
            </a:r>
            <a:r>
              <a:rPr lang="el-GR" sz="4000" dirty="0">
                <a:ln w="3175" cmpd="sng">
                  <a:noFill/>
                </a:ln>
                <a:latin typeface="Book Antiqua" panose="02040602050305030304" pitchFamily="18" charset="0"/>
                <a:ea typeface="+mj-ea"/>
                <a:cs typeface="+mj-cs"/>
              </a:rPr>
              <a:t> να κατανοήσουν καλύτερα τον κόσμο μέσα στον οποίο ζουν και να αντιληφθούν τη διασύνδεση των </a:t>
            </a:r>
            <a:r>
              <a:rPr lang="el-GR" sz="4000" b="1" dirty="0">
                <a:ln w="3175" cmpd="sng">
                  <a:noFill/>
                </a:ln>
                <a:solidFill>
                  <a:srgbClr val="C00000"/>
                </a:solidFill>
                <a:latin typeface="Book Antiqua" panose="02040602050305030304" pitchFamily="18" charset="0"/>
                <a:ea typeface="+mj-ea"/>
                <a:cs typeface="+mj-cs"/>
              </a:rPr>
              <a:t>περιβαλλοντικών κοινωνικών προβλημάτων</a:t>
            </a:r>
            <a:r>
              <a:rPr lang="el-GR" sz="4000" dirty="0">
                <a:ln w="3175" cmpd="sng">
                  <a:noFill/>
                </a:ln>
                <a:latin typeface="Book Antiqua" panose="02040602050305030304" pitchFamily="18" charset="0"/>
                <a:ea typeface="+mj-ea"/>
                <a:cs typeface="+mj-cs"/>
              </a:rPr>
              <a:t>. </a:t>
            </a:r>
          </a:p>
        </p:txBody>
      </p:sp>
    </p:spTree>
    <p:extLst>
      <p:ext uri="{BB962C8B-B14F-4D97-AF65-F5344CB8AC3E}">
        <p14:creationId xmlns:p14="http://schemas.microsoft.com/office/powerpoint/2010/main" val="89288946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Θέση αριθμού διαφάνειας 5">
            <a:extLst>
              <a:ext uri="{FF2B5EF4-FFF2-40B4-BE49-F238E27FC236}">
                <a16:creationId xmlns:a16="http://schemas.microsoft.com/office/drawing/2014/main" id="{996673C1-A6E1-45EA-B381-022992EE0962}"/>
              </a:ext>
            </a:extLst>
          </p:cNvPr>
          <p:cNvSpPr>
            <a:spLocks noGrp="1"/>
          </p:cNvSpPr>
          <p:nvPr>
            <p:ph type="sldNum" sz="quarter" idx="12"/>
          </p:nvPr>
        </p:nvSpPr>
        <p:spPr/>
        <p:txBody>
          <a:bodyPr/>
          <a:lstStyle/>
          <a:p>
            <a:fld id="{07981EEA-4693-4605-B586-7EAC5C57DFE4}" type="slidenum">
              <a:rPr lang="el-GR" smtClean="0"/>
              <a:pPr/>
              <a:t>30</a:t>
            </a:fld>
            <a:endParaRPr lang="el-GR"/>
          </a:p>
        </p:txBody>
      </p:sp>
      <p:sp>
        <p:nvSpPr>
          <p:cNvPr id="2" name="Τίτλος 1"/>
          <p:cNvSpPr>
            <a:spLocks noGrp="1"/>
          </p:cNvSpPr>
          <p:nvPr>
            <p:ph type="title" idx="4294967295"/>
          </p:nvPr>
        </p:nvSpPr>
        <p:spPr>
          <a:xfrm>
            <a:off x="0" y="622300"/>
            <a:ext cx="9601200" cy="611188"/>
          </a:xfrm>
        </p:spPr>
        <p:txBody>
          <a:bodyPr>
            <a:normAutofit fontScale="90000"/>
          </a:bodyPr>
          <a:lstStyle/>
          <a:p>
            <a:r>
              <a:rPr lang="el-GR" dirty="0">
                <a:solidFill>
                  <a:schemeClr val="accent2">
                    <a:lumMod val="50000"/>
                  </a:schemeClr>
                </a:solidFill>
              </a:rPr>
              <a:t>Κριτήρια Αξιολόγησης παραδοτέων</a:t>
            </a:r>
          </a:p>
        </p:txBody>
      </p:sp>
      <p:sp>
        <p:nvSpPr>
          <p:cNvPr id="3" name="Θέση περιεχομένου 2"/>
          <p:cNvSpPr>
            <a:spLocks noGrp="1"/>
          </p:cNvSpPr>
          <p:nvPr>
            <p:ph idx="4294967295"/>
          </p:nvPr>
        </p:nvSpPr>
        <p:spPr>
          <a:xfrm>
            <a:off x="541867" y="1322388"/>
            <a:ext cx="11029244" cy="4926012"/>
          </a:xfrm>
        </p:spPr>
        <p:txBody>
          <a:bodyPr>
            <a:normAutofit lnSpcReduction="10000"/>
          </a:bodyPr>
          <a:lstStyle/>
          <a:p>
            <a:pPr algn="just"/>
            <a:r>
              <a:rPr lang="el-GR" dirty="0">
                <a:solidFill>
                  <a:schemeClr val="accent2">
                    <a:lumMod val="50000"/>
                  </a:schemeClr>
                </a:solidFill>
              </a:rPr>
              <a:t>Αξιολογείται από εκπαιδευτικούς και μαθητές, ο βαθμός επίτευξης των στόχων με: Παρατήρηση, Συζήτηση, Ερωτηματολόγια κ.α.</a:t>
            </a:r>
          </a:p>
          <a:p>
            <a:pPr algn="just"/>
            <a:r>
              <a:rPr lang="el-GR" dirty="0">
                <a:solidFill>
                  <a:schemeClr val="accent2">
                    <a:lumMod val="50000"/>
                  </a:schemeClr>
                </a:solidFill>
              </a:rPr>
              <a:t>Παρουσίαση σε ειδική εκδήλωση στο σχολείο. </a:t>
            </a:r>
          </a:p>
          <a:p>
            <a:pPr algn="just"/>
            <a:r>
              <a:rPr lang="el-GR" dirty="0">
                <a:solidFill>
                  <a:schemeClr val="accent2">
                    <a:lumMod val="50000"/>
                  </a:schemeClr>
                </a:solidFill>
              </a:rPr>
              <a:t>Αξιολόγηση του προγράμματος από τους μαθητές/</a:t>
            </a:r>
            <a:r>
              <a:rPr lang="el-GR" dirty="0" err="1">
                <a:solidFill>
                  <a:schemeClr val="accent2">
                    <a:lumMod val="50000"/>
                  </a:schemeClr>
                </a:solidFill>
              </a:rPr>
              <a:t>τριες</a:t>
            </a:r>
            <a:r>
              <a:rPr lang="el-GR" dirty="0">
                <a:solidFill>
                  <a:schemeClr val="accent2">
                    <a:lumMod val="50000"/>
                  </a:schemeClr>
                </a:solidFill>
              </a:rPr>
              <a:t>, με </a:t>
            </a:r>
            <a:r>
              <a:rPr lang="el-GR" dirty="0" err="1">
                <a:solidFill>
                  <a:srgbClr val="FF0000"/>
                </a:solidFill>
              </a:rPr>
              <a:t>αυτοαξιολόγηση</a:t>
            </a:r>
            <a:r>
              <a:rPr lang="el-GR" dirty="0">
                <a:solidFill>
                  <a:schemeClr val="accent2">
                    <a:lumMod val="50000"/>
                  </a:schemeClr>
                </a:solidFill>
              </a:rPr>
              <a:t> ως προς την </a:t>
            </a:r>
            <a:r>
              <a:rPr lang="el-GR" b="1" dirty="0">
                <a:solidFill>
                  <a:schemeClr val="accent2">
                    <a:lumMod val="50000"/>
                  </a:schemeClr>
                </a:solidFill>
              </a:rPr>
              <a:t>συμμετοχή, τη </a:t>
            </a:r>
            <a:r>
              <a:rPr lang="el-GR" b="1" dirty="0" err="1">
                <a:solidFill>
                  <a:schemeClr val="accent2">
                    <a:lumMod val="50000"/>
                  </a:schemeClr>
                </a:solidFill>
              </a:rPr>
              <a:t>συνεργατικότητα</a:t>
            </a:r>
            <a:r>
              <a:rPr lang="el-GR" b="1" dirty="0">
                <a:solidFill>
                  <a:schemeClr val="accent2">
                    <a:lumMod val="50000"/>
                  </a:schemeClr>
                </a:solidFill>
              </a:rPr>
              <a:t>, τη διατήρηση ενδιαφέροντος, το βαθμό ικανοποίησης </a:t>
            </a:r>
            <a:r>
              <a:rPr lang="el-GR" dirty="0">
                <a:solidFill>
                  <a:schemeClr val="accent2">
                    <a:lumMod val="50000"/>
                  </a:schemeClr>
                </a:solidFill>
              </a:rPr>
              <a:t>από την πορεία, επίσης αξιολόγηση των </a:t>
            </a:r>
            <a:r>
              <a:rPr lang="el-GR" b="1" dirty="0">
                <a:solidFill>
                  <a:schemeClr val="accent2">
                    <a:lumMod val="50000"/>
                  </a:schemeClr>
                </a:solidFill>
              </a:rPr>
              <a:t>γνώσεων και δεξιοτήτων </a:t>
            </a:r>
            <a:r>
              <a:rPr lang="el-GR" dirty="0">
                <a:solidFill>
                  <a:schemeClr val="accent2">
                    <a:lumMod val="50000"/>
                  </a:schemeClr>
                </a:solidFill>
              </a:rPr>
              <a:t>που απέκτησαν οι μαθητές μέσα από τη συμμετοχή τους στο πρόγραμμα και αξιολόγηση του </a:t>
            </a:r>
            <a:r>
              <a:rPr lang="el-GR" b="1" dirty="0">
                <a:solidFill>
                  <a:schemeClr val="accent2">
                    <a:lumMod val="50000"/>
                  </a:schemeClr>
                </a:solidFill>
              </a:rPr>
              <a:t>αποτελέσματος </a:t>
            </a:r>
            <a:r>
              <a:rPr lang="el-GR" dirty="0">
                <a:solidFill>
                  <a:schemeClr val="accent2">
                    <a:lumMod val="50000"/>
                  </a:schemeClr>
                </a:solidFill>
              </a:rPr>
              <a:t>της εργασίας.</a:t>
            </a:r>
          </a:p>
          <a:p>
            <a:pPr algn="just"/>
            <a:r>
              <a:rPr lang="el-GR" dirty="0">
                <a:solidFill>
                  <a:schemeClr val="accent2">
                    <a:lumMod val="50000"/>
                  </a:schemeClr>
                </a:solidFill>
              </a:rPr>
              <a:t>Σύνδεση της ιστορίας του χώρου που μελετούν οι μαθητές με το τοπογραφικό και γεωγραφικό πλαίσιο προσεγγίζοντας έννοιες Τοπικής Ιστορίας, Πολιτισμού και Γεωγραφίας</a:t>
            </a:r>
          </a:p>
          <a:p>
            <a:pPr algn="just"/>
            <a:r>
              <a:rPr lang="el-GR" dirty="0">
                <a:solidFill>
                  <a:schemeClr val="accent2">
                    <a:lumMod val="50000"/>
                  </a:schemeClr>
                </a:solidFill>
              </a:rPr>
              <a:t>Συνειδητοποίηση,  με </a:t>
            </a:r>
            <a:r>
              <a:rPr lang="el-GR" dirty="0" err="1">
                <a:solidFill>
                  <a:schemeClr val="accent2">
                    <a:lumMod val="50000"/>
                  </a:schemeClr>
                </a:solidFill>
              </a:rPr>
              <a:t>αφόρμηση</a:t>
            </a:r>
            <a:r>
              <a:rPr lang="el-GR" dirty="0">
                <a:solidFill>
                  <a:schemeClr val="accent2">
                    <a:lumMod val="50000"/>
                  </a:schemeClr>
                </a:solidFill>
              </a:rPr>
              <a:t> το μικρόκοσμο της γειτονιάς τους, της έννοιας της ευρωπαϊκής κοινωνικής, ιστορικής, πολιτισμικής πραγματικότητας </a:t>
            </a:r>
          </a:p>
          <a:p>
            <a:endParaRPr lang="el-GR" dirty="0"/>
          </a:p>
        </p:txBody>
      </p:sp>
    </p:spTree>
    <p:extLst>
      <p:ext uri="{BB962C8B-B14F-4D97-AF65-F5344CB8AC3E}">
        <p14:creationId xmlns:p14="http://schemas.microsoft.com/office/powerpoint/2010/main" val="118670298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Ορθογώνιο 3"/>
          <p:cNvSpPr/>
          <p:nvPr/>
        </p:nvSpPr>
        <p:spPr>
          <a:xfrm>
            <a:off x="753663" y="677644"/>
            <a:ext cx="10684674" cy="5878532"/>
          </a:xfrm>
          <a:prstGeom prst="rect">
            <a:avLst/>
          </a:prstGeom>
        </p:spPr>
        <p:txBody>
          <a:bodyPr wrap="square">
            <a:spAutoFit/>
          </a:bodyPr>
          <a:lstStyle/>
          <a:p>
            <a:pPr algn="ctr"/>
            <a:r>
              <a:rPr lang="el-GR" sz="2000" b="1" dirty="0">
                <a:solidFill>
                  <a:schemeClr val="accent2">
                    <a:lumMod val="50000"/>
                  </a:schemeClr>
                </a:solidFill>
              </a:rPr>
              <a:t>ΚΑΤΑΛΟΓΟΣ ΜΝΗΜΕΙΩΝ ΒΙΟΜΗΧΑΝΙΚΗΣ ΚΛΗΡΟΝΟΜΙΑΣ  Π.Ε. ΛΑΡΙΣΑΣ </a:t>
            </a:r>
          </a:p>
          <a:p>
            <a:pPr algn="r"/>
            <a:r>
              <a:rPr lang="el-GR" sz="1600" b="1" dirty="0">
                <a:solidFill>
                  <a:schemeClr val="accent2">
                    <a:lumMod val="50000"/>
                  </a:schemeClr>
                </a:solidFill>
              </a:rPr>
              <a:t> </a:t>
            </a:r>
          </a:p>
          <a:p>
            <a:r>
              <a:rPr lang="el-GR" sz="2000" dirty="0">
                <a:solidFill>
                  <a:schemeClr val="accent2">
                    <a:lumMod val="50000"/>
                  </a:schemeClr>
                </a:solidFill>
              </a:rPr>
              <a:t>1.     Μύλος του Παππά</a:t>
            </a:r>
          </a:p>
          <a:p>
            <a:r>
              <a:rPr lang="el-GR" sz="2000" dirty="0">
                <a:solidFill>
                  <a:schemeClr val="accent2">
                    <a:lumMod val="50000"/>
                  </a:schemeClr>
                </a:solidFill>
              </a:rPr>
              <a:t>2.     </a:t>
            </a:r>
            <a:r>
              <a:rPr lang="el-GR" sz="2000" dirty="0" err="1">
                <a:solidFill>
                  <a:schemeClr val="accent2">
                    <a:lumMod val="50000"/>
                  </a:schemeClr>
                </a:solidFill>
              </a:rPr>
              <a:t>Αβερώφειος</a:t>
            </a:r>
            <a:r>
              <a:rPr lang="el-GR" sz="2000" dirty="0">
                <a:solidFill>
                  <a:schemeClr val="accent2">
                    <a:lumMod val="50000"/>
                  </a:schemeClr>
                </a:solidFill>
              </a:rPr>
              <a:t> Γεωργική Σχολή Λάρισας</a:t>
            </a:r>
          </a:p>
          <a:p>
            <a:r>
              <a:rPr lang="el-GR" sz="2000" dirty="0">
                <a:solidFill>
                  <a:schemeClr val="accent2">
                    <a:lumMod val="50000"/>
                  </a:schemeClr>
                </a:solidFill>
              </a:rPr>
              <a:t>3.     Λαογραφικό Ιστορικό Μουσείο Δήμου Λαρισαίων</a:t>
            </a:r>
          </a:p>
          <a:p>
            <a:r>
              <a:rPr lang="el-GR" sz="2000" dirty="0">
                <a:solidFill>
                  <a:schemeClr val="accent2">
                    <a:lumMod val="50000"/>
                  </a:schemeClr>
                </a:solidFill>
              </a:rPr>
              <a:t>4.     Διαχρονικό Μουσείο της Εφορείας Αρχαιοτήτων Λάρισας</a:t>
            </a:r>
          </a:p>
          <a:p>
            <a:r>
              <a:rPr lang="el-GR" sz="2000" dirty="0">
                <a:solidFill>
                  <a:schemeClr val="accent2">
                    <a:lumMod val="50000"/>
                  </a:schemeClr>
                </a:solidFill>
              </a:rPr>
              <a:t>5.     Μουσείο Εθνικής Αντίστασης</a:t>
            </a:r>
          </a:p>
          <a:p>
            <a:r>
              <a:rPr lang="el-GR" sz="2000" dirty="0">
                <a:solidFill>
                  <a:schemeClr val="accent2">
                    <a:lumMod val="50000"/>
                  </a:schemeClr>
                </a:solidFill>
              </a:rPr>
              <a:t>6.     Δημοτική Πινακοθήκη-Μουσείο </a:t>
            </a:r>
            <a:r>
              <a:rPr lang="el-GR" sz="2000" dirty="0" err="1">
                <a:solidFill>
                  <a:schemeClr val="accent2">
                    <a:lumMod val="50000"/>
                  </a:schemeClr>
                </a:solidFill>
              </a:rPr>
              <a:t>Γ.Ι.Κατσίγρα</a:t>
            </a:r>
            <a:endParaRPr lang="el-GR" sz="2000" dirty="0">
              <a:solidFill>
                <a:schemeClr val="accent2">
                  <a:lumMod val="50000"/>
                </a:schemeClr>
              </a:solidFill>
            </a:endParaRPr>
          </a:p>
          <a:p>
            <a:r>
              <a:rPr lang="el-GR" sz="2000" dirty="0">
                <a:solidFill>
                  <a:schemeClr val="accent2">
                    <a:lumMod val="50000"/>
                  </a:schemeClr>
                </a:solidFill>
              </a:rPr>
              <a:t>7.     Μουσείο Κτηνιατρικής Υπηρεσίας 1</a:t>
            </a:r>
            <a:r>
              <a:rPr lang="el-GR" sz="2000" baseline="30000" dirty="0">
                <a:solidFill>
                  <a:schemeClr val="accent2">
                    <a:lumMod val="50000"/>
                  </a:schemeClr>
                </a:solidFill>
              </a:rPr>
              <a:t>ης</a:t>
            </a:r>
            <a:r>
              <a:rPr lang="el-GR" sz="2000" dirty="0">
                <a:solidFill>
                  <a:schemeClr val="accent2">
                    <a:lumMod val="50000"/>
                  </a:schemeClr>
                </a:solidFill>
              </a:rPr>
              <a:t> Στρατιάς Λάρισας</a:t>
            </a:r>
          </a:p>
          <a:p>
            <a:r>
              <a:rPr lang="el-GR" sz="2000" dirty="0">
                <a:solidFill>
                  <a:schemeClr val="accent2">
                    <a:lumMod val="50000"/>
                  </a:schemeClr>
                </a:solidFill>
              </a:rPr>
              <a:t>8.     Αρχαία και σύγχρονα κεραμοποιεία  </a:t>
            </a:r>
          </a:p>
          <a:p>
            <a:r>
              <a:rPr lang="el-GR" sz="2000" dirty="0">
                <a:solidFill>
                  <a:schemeClr val="accent2">
                    <a:lumMod val="50000"/>
                  </a:schemeClr>
                </a:solidFill>
              </a:rPr>
              <a:t>9.     Οινοποιεία (Τυρνάβου, </a:t>
            </a:r>
            <a:r>
              <a:rPr lang="el-GR" sz="2000" dirty="0" err="1">
                <a:solidFill>
                  <a:schemeClr val="accent2">
                    <a:lumMod val="50000"/>
                  </a:schemeClr>
                </a:solidFill>
              </a:rPr>
              <a:t>Ραψάνης</a:t>
            </a:r>
            <a:r>
              <a:rPr lang="el-GR" sz="2000" dirty="0">
                <a:solidFill>
                  <a:schemeClr val="accent2">
                    <a:lumMod val="50000"/>
                  </a:schemeClr>
                </a:solidFill>
              </a:rPr>
              <a:t>, Ολύμπου </a:t>
            </a:r>
            <a:r>
              <a:rPr lang="el-GR" sz="2000" dirty="0" err="1">
                <a:solidFill>
                  <a:schemeClr val="accent2">
                    <a:lumMod val="50000"/>
                  </a:schemeClr>
                </a:solidFill>
              </a:rPr>
              <a:t>κλπ</a:t>
            </a:r>
            <a:r>
              <a:rPr lang="el-GR" sz="2000" dirty="0">
                <a:solidFill>
                  <a:schemeClr val="accent2">
                    <a:lumMod val="50000"/>
                  </a:schemeClr>
                </a:solidFill>
              </a:rPr>
              <a:t>)</a:t>
            </a:r>
          </a:p>
          <a:p>
            <a:r>
              <a:rPr lang="el-GR" sz="2000" dirty="0">
                <a:solidFill>
                  <a:schemeClr val="accent2">
                    <a:lumMod val="50000"/>
                  </a:schemeClr>
                </a:solidFill>
              </a:rPr>
              <a:t>10.   Υφαντουργεία (</a:t>
            </a:r>
            <a:r>
              <a:rPr lang="el-GR" sz="2000" dirty="0" err="1">
                <a:solidFill>
                  <a:schemeClr val="accent2">
                    <a:lumMod val="50000"/>
                  </a:schemeClr>
                </a:solidFill>
              </a:rPr>
              <a:t>Βιοκαρπετ</a:t>
            </a:r>
            <a:r>
              <a:rPr lang="el-GR" sz="2000" dirty="0">
                <a:solidFill>
                  <a:schemeClr val="accent2">
                    <a:lumMod val="50000"/>
                  </a:schemeClr>
                </a:solidFill>
              </a:rPr>
              <a:t>, Μέκκα, </a:t>
            </a:r>
            <a:r>
              <a:rPr lang="el-GR" sz="2000" dirty="0" err="1">
                <a:solidFill>
                  <a:schemeClr val="accent2">
                    <a:lumMod val="50000"/>
                  </a:schemeClr>
                </a:solidFill>
              </a:rPr>
              <a:t>Τεχεράν</a:t>
            </a:r>
            <a:r>
              <a:rPr lang="el-GR" sz="2000" dirty="0">
                <a:solidFill>
                  <a:schemeClr val="accent2">
                    <a:lumMod val="50000"/>
                  </a:schemeClr>
                </a:solidFill>
              </a:rPr>
              <a:t>)</a:t>
            </a:r>
          </a:p>
          <a:p>
            <a:r>
              <a:rPr lang="el-GR" sz="2000" dirty="0">
                <a:solidFill>
                  <a:schemeClr val="accent2">
                    <a:lumMod val="50000"/>
                  </a:schemeClr>
                </a:solidFill>
              </a:rPr>
              <a:t>11.   Εργαστήρια σταμπωτών Τυρνάβου</a:t>
            </a:r>
          </a:p>
          <a:p>
            <a:r>
              <a:rPr lang="el-GR" sz="2000" dirty="0">
                <a:solidFill>
                  <a:schemeClr val="accent2">
                    <a:lumMod val="50000"/>
                  </a:schemeClr>
                </a:solidFill>
              </a:rPr>
              <a:t>12.   Μέσα Μαζικής Ενημέρωσης (</a:t>
            </a:r>
            <a:r>
              <a:rPr lang="el-GR" sz="2000" dirty="0" err="1">
                <a:solidFill>
                  <a:schemeClr val="accent2">
                    <a:lumMod val="50000"/>
                  </a:schemeClr>
                </a:solidFill>
              </a:rPr>
              <a:t>Εφημ</a:t>
            </a:r>
            <a:r>
              <a:rPr lang="el-GR" sz="2000" dirty="0">
                <a:solidFill>
                  <a:schemeClr val="accent2">
                    <a:lumMod val="50000"/>
                  </a:schemeClr>
                </a:solidFill>
              </a:rPr>
              <a:t>. ΕΛΕΥΘΕΡΙΑ, ΗΜΕΡΗΣΙΟΣ ΚΉΡΥΚΑΣ , </a:t>
            </a:r>
            <a:r>
              <a:rPr lang="el-GR" sz="2000" dirty="0" err="1">
                <a:solidFill>
                  <a:schemeClr val="accent2">
                    <a:lumMod val="50000"/>
                  </a:schemeClr>
                </a:solidFill>
              </a:rPr>
              <a:t>Τηλεοπτ</a:t>
            </a:r>
            <a:r>
              <a:rPr lang="el-GR" sz="2000" dirty="0">
                <a:solidFill>
                  <a:schemeClr val="accent2">
                    <a:lumMod val="50000"/>
                  </a:schemeClr>
                </a:solidFill>
              </a:rPr>
              <a:t>. Σταθμοί)</a:t>
            </a:r>
          </a:p>
          <a:p>
            <a:pPr marL="457200" indent="-457200">
              <a:buAutoNum type="arabicPeriod" startAt="13"/>
            </a:pPr>
            <a:r>
              <a:rPr lang="el-GR" sz="2000" dirty="0">
                <a:solidFill>
                  <a:schemeClr val="accent2">
                    <a:lumMod val="50000"/>
                  </a:schemeClr>
                </a:solidFill>
              </a:rPr>
              <a:t>Χαλβαδοποιεία, Τυροκομεία, Γαλακτοβιομηχανίες, Εκκοκκιστήρια, Αλευροβιομηχανίες, Υαλουργεία</a:t>
            </a:r>
          </a:p>
          <a:p>
            <a:pPr marL="457200" indent="-457200">
              <a:buFontTx/>
              <a:buAutoNum type="arabicPeriod" startAt="13"/>
            </a:pPr>
            <a:r>
              <a:rPr lang="el-GR" sz="2000" dirty="0">
                <a:solidFill>
                  <a:schemeClr val="accent2">
                    <a:lumMod val="50000"/>
                  </a:schemeClr>
                </a:solidFill>
              </a:rPr>
              <a:t>Βιομηχανίες τροφίμων: ΜΕΛΙΣΣΑ-ΚΙΚΚΙΖΑΣ, </a:t>
            </a:r>
            <a:r>
              <a:rPr lang="en-US" sz="2000" dirty="0">
                <a:solidFill>
                  <a:schemeClr val="accent2">
                    <a:lumMod val="50000"/>
                  </a:schemeClr>
                </a:solidFill>
              </a:rPr>
              <a:t>INTERCOMM FOODS</a:t>
            </a:r>
            <a:r>
              <a:rPr lang="el-GR" sz="2000" dirty="0">
                <a:solidFill>
                  <a:schemeClr val="accent2">
                    <a:lumMod val="50000"/>
                  </a:schemeClr>
                </a:solidFill>
              </a:rPr>
              <a:t>,</a:t>
            </a:r>
            <a:r>
              <a:rPr lang="en-US" sz="2000" dirty="0">
                <a:solidFill>
                  <a:schemeClr val="accent2">
                    <a:lumMod val="50000"/>
                  </a:schemeClr>
                </a:solidFill>
              </a:rPr>
              <a:t> DEL MONTE</a:t>
            </a:r>
            <a:r>
              <a:rPr lang="el-GR" sz="2000" dirty="0">
                <a:solidFill>
                  <a:schemeClr val="accent2">
                    <a:lumMod val="50000"/>
                  </a:schemeClr>
                </a:solidFill>
              </a:rPr>
              <a:t>, </a:t>
            </a:r>
            <a:r>
              <a:rPr lang="el-GR" sz="2000" dirty="0" err="1">
                <a:solidFill>
                  <a:schemeClr val="accent2">
                    <a:lumMod val="50000"/>
                  </a:schemeClr>
                </a:solidFill>
              </a:rPr>
              <a:t>κλπ</a:t>
            </a:r>
            <a:endParaRPr lang="en-US" sz="2000" dirty="0">
              <a:solidFill>
                <a:schemeClr val="accent2">
                  <a:lumMod val="50000"/>
                </a:schemeClr>
              </a:solidFill>
            </a:endParaRPr>
          </a:p>
          <a:p>
            <a:pPr marL="457200" indent="-457200">
              <a:buAutoNum type="arabicPeriod" startAt="13"/>
            </a:pPr>
            <a:r>
              <a:rPr lang="el-GR" sz="2000" dirty="0">
                <a:solidFill>
                  <a:schemeClr val="accent2">
                    <a:lumMod val="50000"/>
                  </a:schemeClr>
                </a:solidFill>
              </a:rPr>
              <a:t>Βιομηχανία Αλουμινίου Ε</a:t>
            </a:r>
            <a:r>
              <a:rPr lang="en-US" sz="2000" dirty="0" err="1">
                <a:solidFill>
                  <a:schemeClr val="accent2">
                    <a:lumMod val="50000"/>
                  </a:schemeClr>
                </a:solidFill>
              </a:rPr>
              <a:t>xalco</a:t>
            </a:r>
            <a:r>
              <a:rPr lang="en-US" sz="2000" dirty="0">
                <a:solidFill>
                  <a:schemeClr val="accent2">
                    <a:lumMod val="50000"/>
                  </a:schemeClr>
                </a:solidFill>
              </a:rPr>
              <a:t>,</a:t>
            </a:r>
            <a:r>
              <a:rPr lang="el-GR" sz="2000" dirty="0">
                <a:solidFill>
                  <a:schemeClr val="accent2">
                    <a:lumMod val="50000"/>
                  </a:schemeClr>
                </a:solidFill>
              </a:rPr>
              <a:t> </a:t>
            </a:r>
            <a:r>
              <a:rPr lang="en-US" sz="2000" dirty="0">
                <a:solidFill>
                  <a:schemeClr val="accent2">
                    <a:lumMod val="50000"/>
                  </a:schemeClr>
                </a:solidFill>
              </a:rPr>
              <a:t>Cosmos </a:t>
            </a:r>
            <a:r>
              <a:rPr lang="el-GR" sz="2000" dirty="0" err="1">
                <a:solidFill>
                  <a:schemeClr val="accent2">
                    <a:lumMod val="50000"/>
                  </a:schemeClr>
                </a:solidFill>
              </a:rPr>
              <a:t>κλπ</a:t>
            </a:r>
            <a:endParaRPr lang="el-GR" sz="2000" dirty="0">
              <a:solidFill>
                <a:schemeClr val="accent2">
                  <a:lumMod val="50000"/>
                </a:schemeClr>
              </a:solidFill>
            </a:endParaRPr>
          </a:p>
          <a:p>
            <a:pPr marL="457200" indent="-457200">
              <a:buAutoNum type="arabicPeriod" startAt="13"/>
            </a:pPr>
            <a:r>
              <a:rPr lang="el-GR" sz="2000" dirty="0">
                <a:solidFill>
                  <a:schemeClr val="accent2">
                    <a:lumMod val="50000"/>
                  </a:schemeClr>
                </a:solidFill>
              </a:rPr>
              <a:t>Ελληνική Βιομηχανία Ζάχαρης</a:t>
            </a:r>
          </a:p>
          <a:p>
            <a:pPr marL="457200" indent="-457200">
              <a:buAutoNum type="arabicPeriod" startAt="13"/>
            </a:pPr>
            <a:endParaRPr lang="el-GR" sz="2000" dirty="0">
              <a:solidFill>
                <a:schemeClr val="accent2">
                  <a:lumMod val="50000"/>
                </a:schemeClr>
              </a:solidFill>
            </a:endParaRPr>
          </a:p>
        </p:txBody>
      </p:sp>
      <p:sp>
        <p:nvSpPr>
          <p:cNvPr id="5" name="Θέση αριθμού διαφάνειας 4">
            <a:extLst>
              <a:ext uri="{FF2B5EF4-FFF2-40B4-BE49-F238E27FC236}">
                <a16:creationId xmlns:a16="http://schemas.microsoft.com/office/drawing/2014/main" id="{2B88171C-B68E-45EC-B6FC-90D7AA2D6E62}"/>
              </a:ext>
            </a:extLst>
          </p:cNvPr>
          <p:cNvSpPr>
            <a:spLocks noGrp="1"/>
          </p:cNvSpPr>
          <p:nvPr>
            <p:ph type="sldNum" sz="quarter" idx="12"/>
          </p:nvPr>
        </p:nvSpPr>
        <p:spPr/>
        <p:txBody>
          <a:bodyPr/>
          <a:lstStyle/>
          <a:p>
            <a:fld id="{07981EEA-4693-4605-B586-7EAC5C57DFE4}" type="slidenum">
              <a:rPr lang="el-GR" smtClean="0"/>
              <a:pPr/>
              <a:t>31</a:t>
            </a:fld>
            <a:endParaRPr lang="el-GR"/>
          </a:p>
        </p:txBody>
      </p:sp>
    </p:spTree>
    <p:extLst>
      <p:ext uri="{BB962C8B-B14F-4D97-AF65-F5344CB8AC3E}">
        <p14:creationId xmlns:p14="http://schemas.microsoft.com/office/powerpoint/2010/main" val="135032441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αριθμού διαφάνειας 1">
            <a:extLst>
              <a:ext uri="{FF2B5EF4-FFF2-40B4-BE49-F238E27FC236}">
                <a16:creationId xmlns:a16="http://schemas.microsoft.com/office/drawing/2014/main" id="{821F15E0-5B56-4740-9742-063009ABEF68}"/>
              </a:ext>
            </a:extLst>
          </p:cNvPr>
          <p:cNvSpPr>
            <a:spLocks noGrp="1"/>
          </p:cNvSpPr>
          <p:nvPr>
            <p:ph type="sldNum" sz="quarter" idx="12"/>
          </p:nvPr>
        </p:nvSpPr>
        <p:spPr/>
        <p:txBody>
          <a:bodyPr/>
          <a:lstStyle/>
          <a:p>
            <a:fld id="{07981EEA-4693-4605-B586-7EAC5C57DFE4}" type="slidenum">
              <a:rPr lang="el-GR" smtClean="0"/>
              <a:pPr/>
              <a:t>32</a:t>
            </a:fld>
            <a:endParaRPr lang="el-GR"/>
          </a:p>
        </p:txBody>
      </p:sp>
      <p:pic>
        <p:nvPicPr>
          <p:cNvPr id="3" name="Εικόνα 2">
            <a:extLst>
              <a:ext uri="{FF2B5EF4-FFF2-40B4-BE49-F238E27FC236}">
                <a16:creationId xmlns:a16="http://schemas.microsoft.com/office/drawing/2014/main" id="{92510970-74A1-46CF-9424-8A12859ABD0F}"/>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3000" contrast="53000"/>
                    </a14:imgEffect>
                  </a14:imgLayer>
                </a14:imgProps>
              </a:ext>
            </a:extLst>
          </a:blip>
          <a:stretch>
            <a:fillRect/>
          </a:stretch>
        </p:blipFill>
        <p:spPr>
          <a:xfrm>
            <a:off x="1083732" y="713514"/>
            <a:ext cx="9812866" cy="5243814"/>
          </a:xfrm>
          <a:prstGeom prst="rect">
            <a:avLst/>
          </a:prstGeom>
        </p:spPr>
      </p:pic>
    </p:spTree>
    <p:extLst>
      <p:ext uri="{BB962C8B-B14F-4D97-AF65-F5344CB8AC3E}">
        <p14:creationId xmlns:p14="http://schemas.microsoft.com/office/powerpoint/2010/main" val="292158250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αριθμού διαφάνειας 1">
            <a:extLst>
              <a:ext uri="{FF2B5EF4-FFF2-40B4-BE49-F238E27FC236}">
                <a16:creationId xmlns:a16="http://schemas.microsoft.com/office/drawing/2014/main" id="{1D3EABC0-59B1-4F9C-A9C8-737DEE954D9F}"/>
              </a:ext>
            </a:extLst>
          </p:cNvPr>
          <p:cNvSpPr>
            <a:spLocks noGrp="1"/>
          </p:cNvSpPr>
          <p:nvPr>
            <p:ph type="sldNum" sz="quarter" idx="12"/>
          </p:nvPr>
        </p:nvSpPr>
        <p:spPr/>
        <p:txBody>
          <a:bodyPr/>
          <a:lstStyle/>
          <a:p>
            <a:fld id="{07981EEA-4693-4605-B586-7EAC5C57DFE4}" type="slidenum">
              <a:rPr lang="el-GR" smtClean="0"/>
              <a:pPr/>
              <a:t>33</a:t>
            </a:fld>
            <a:endParaRPr lang="el-GR"/>
          </a:p>
        </p:txBody>
      </p:sp>
      <p:pic>
        <p:nvPicPr>
          <p:cNvPr id="3" name="Εικόνα 2">
            <a:extLst>
              <a:ext uri="{FF2B5EF4-FFF2-40B4-BE49-F238E27FC236}">
                <a16:creationId xmlns:a16="http://schemas.microsoft.com/office/drawing/2014/main" id="{A47CA919-6A6A-423A-A02C-4CADCD982C77}"/>
              </a:ext>
            </a:extLst>
          </p:cNvPr>
          <p:cNvPicPr>
            <a:picLocks noChangeAspect="1"/>
          </p:cNvPicPr>
          <p:nvPr/>
        </p:nvPicPr>
        <p:blipFill>
          <a:blip r:embed="rId2"/>
          <a:stretch>
            <a:fillRect/>
          </a:stretch>
        </p:blipFill>
        <p:spPr>
          <a:xfrm>
            <a:off x="857957" y="600075"/>
            <a:ext cx="10329332" cy="5657850"/>
          </a:xfrm>
          <a:prstGeom prst="rect">
            <a:avLst/>
          </a:prstGeom>
        </p:spPr>
      </p:pic>
    </p:spTree>
    <p:extLst>
      <p:ext uri="{BB962C8B-B14F-4D97-AF65-F5344CB8AC3E}">
        <p14:creationId xmlns:p14="http://schemas.microsoft.com/office/powerpoint/2010/main" val="310872120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αριθμού διαφάνειας 1">
            <a:extLst>
              <a:ext uri="{FF2B5EF4-FFF2-40B4-BE49-F238E27FC236}">
                <a16:creationId xmlns:a16="http://schemas.microsoft.com/office/drawing/2014/main" id="{66A1B89A-C48E-44BC-9070-F68A1054BBF2}"/>
              </a:ext>
            </a:extLst>
          </p:cNvPr>
          <p:cNvSpPr>
            <a:spLocks noGrp="1"/>
          </p:cNvSpPr>
          <p:nvPr>
            <p:ph type="sldNum" sz="quarter" idx="12"/>
          </p:nvPr>
        </p:nvSpPr>
        <p:spPr/>
        <p:txBody>
          <a:bodyPr/>
          <a:lstStyle/>
          <a:p>
            <a:fld id="{07981EEA-4693-4605-B586-7EAC5C57DFE4}" type="slidenum">
              <a:rPr lang="el-GR" smtClean="0"/>
              <a:pPr/>
              <a:t>34</a:t>
            </a:fld>
            <a:endParaRPr lang="el-GR"/>
          </a:p>
        </p:txBody>
      </p:sp>
      <p:pic>
        <p:nvPicPr>
          <p:cNvPr id="3" name="Εικόνα 2">
            <a:extLst>
              <a:ext uri="{FF2B5EF4-FFF2-40B4-BE49-F238E27FC236}">
                <a16:creationId xmlns:a16="http://schemas.microsoft.com/office/drawing/2014/main" id="{5602902D-D599-4DF1-9A5C-F9CCB0F6E254}"/>
              </a:ext>
            </a:extLst>
          </p:cNvPr>
          <p:cNvPicPr>
            <a:picLocks noChangeAspect="1"/>
          </p:cNvPicPr>
          <p:nvPr/>
        </p:nvPicPr>
        <p:blipFill>
          <a:blip r:embed="rId2"/>
          <a:stretch>
            <a:fillRect/>
          </a:stretch>
        </p:blipFill>
        <p:spPr>
          <a:xfrm>
            <a:off x="780345" y="1209675"/>
            <a:ext cx="2912258" cy="4242858"/>
          </a:xfrm>
          <a:prstGeom prst="rect">
            <a:avLst/>
          </a:prstGeom>
        </p:spPr>
      </p:pic>
      <p:pic>
        <p:nvPicPr>
          <p:cNvPr id="4" name="Εικόνα 3">
            <a:extLst>
              <a:ext uri="{FF2B5EF4-FFF2-40B4-BE49-F238E27FC236}">
                <a16:creationId xmlns:a16="http://schemas.microsoft.com/office/drawing/2014/main" id="{BE8B0DCC-1459-47B2-93BD-3F8BB6F039A3}"/>
              </a:ext>
            </a:extLst>
          </p:cNvPr>
          <p:cNvPicPr>
            <a:picLocks noChangeAspect="1"/>
          </p:cNvPicPr>
          <p:nvPr/>
        </p:nvPicPr>
        <p:blipFill>
          <a:blip r:embed="rId3"/>
          <a:stretch>
            <a:fillRect/>
          </a:stretch>
        </p:blipFill>
        <p:spPr>
          <a:xfrm>
            <a:off x="4257675" y="1076325"/>
            <a:ext cx="3676650" cy="4705350"/>
          </a:xfrm>
          <a:prstGeom prst="rect">
            <a:avLst/>
          </a:prstGeom>
        </p:spPr>
      </p:pic>
      <p:pic>
        <p:nvPicPr>
          <p:cNvPr id="5" name="Εικόνα 4">
            <a:extLst>
              <a:ext uri="{FF2B5EF4-FFF2-40B4-BE49-F238E27FC236}">
                <a16:creationId xmlns:a16="http://schemas.microsoft.com/office/drawing/2014/main" id="{C30116D9-BD21-4DD8-8223-C5122D6BAC49}"/>
              </a:ext>
            </a:extLst>
          </p:cNvPr>
          <p:cNvPicPr>
            <a:picLocks noChangeAspect="1"/>
          </p:cNvPicPr>
          <p:nvPr/>
        </p:nvPicPr>
        <p:blipFill>
          <a:blip r:embed="rId4"/>
          <a:stretch>
            <a:fillRect/>
          </a:stretch>
        </p:blipFill>
        <p:spPr>
          <a:xfrm>
            <a:off x="8252178" y="532532"/>
            <a:ext cx="3079935" cy="5436468"/>
          </a:xfrm>
          <a:prstGeom prst="rect">
            <a:avLst/>
          </a:prstGeom>
        </p:spPr>
      </p:pic>
    </p:spTree>
    <p:extLst>
      <p:ext uri="{BB962C8B-B14F-4D97-AF65-F5344CB8AC3E}">
        <p14:creationId xmlns:p14="http://schemas.microsoft.com/office/powerpoint/2010/main" val="7512582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b="1" dirty="0">
                <a:solidFill>
                  <a:schemeClr val="accent2">
                    <a:lumMod val="50000"/>
                  </a:schemeClr>
                </a:solidFill>
              </a:rPr>
              <a:t>Φάσεις διδακτικού σεναρίου</a:t>
            </a:r>
          </a:p>
        </p:txBody>
      </p:sp>
      <p:sp>
        <p:nvSpPr>
          <p:cNvPr id="3" name="Θέση περιεχομένου 2"/>
          <p:cNvSpPr>
            <a:spLocks noGrp="1"/>
          </p:cNvSpPr>
          <p:nvPr>
            <p:ph idx="1"/>
          </p:nvPr>
        </p:nvSpPr>
        <p:spPr>
          <a:xfrm>
            <a:off x="1295402" y="2650064"/>
            <a:ext cx="9601196" cy="3318936"/>
          </a:xfrm>
          <a:solidFill>
            <a:srgbClr val="F9F9F9"/>
          </a:solidFill>
          <a:ln>
            <a:solidFill>
              <a:schemeClr val="accent2">
                <a:lumMod val="20000"/>
                <a:lumOff val="80000"/>
              </a:schemeClr>
            </a:solidFill>
          </a:ln>
        </p:spPr>
        <p:txBody>
          <a:bodyPr>
            <a:normAutofit lnSpcReduction="10000"/>
          </a:bodyPr>
          <a:lstStyle/>
          <a:p>
            <a:pPr marL="0" indent="0" algn="ctr">
              <a:buNone/>
            </a:pPr>
            <a:endParaRPr lang="el-GR" sz="3600" b="1" dirty="0">
              <a:solidFill>
                <a:schemeClr val="accent2">
                  <a:lumMod val="50000"/>
                </a:schemeClr>
              </a:solidFill>
            </a:endParaRPr>
          </a:p>
          <a:p>
            <a:pPr marL="0" indent="0" algn="ctr">
              <a:buNone/>
            </a:pPr>
            <a:r>
              <a:rPr lang="el-GR" sz="3600" b="1" dirty="0">
                <a:solidFill>
                  <a:schemeClr val="accent2">
                    <a:lumMod val="50000"/>
                  </a:schemeClr>
                </a:solidFill>
              </a:rPr>
              <a:t>1ο Επίπεδο:   </a:t>
            </a:r>
            <a:r>
              <a:rPr lang="el-GR" sz="3600" dirty="0">
                <a:solidFill>
                  <a:schemeClr val="accent2">
                    <a:lumMod val="50000"/>
                  </a:schemeClr>
                </a:solidFill>
              </a:rPr>
              <a:t>Θεμελιώδεις γνώσεις</a:t>
            </a:r>
          </a:p>
          <a:p>
            <a:pPr marL="0" indent="0" algn="ctr">
              <a:buNone/>
            </a:pPr>
            <a:r>
              <a:rPr lang="el-GR" sz="3600" b="1" dirty="0">
                <a:solidFill>
                  <a:schemeClr val="accent2">
                    <a:lumMod val="50000"/>
                  </a:schemeClr>
                </a:solidFill>
              </a:rPr>
              <a:t>«Το Εργαστήρι του Ιστορικού»</a:t>
            </a:r>
          </a:p>
          <a:p>
            <a:pPr marL="0" indent="0" algn="ctr">
              <a:buNone/>
            </a:pPr>
            <a:r>
              <a:rPr lang="el-GR" sz="3600" dirty="0">
                <a:solidFill>
                  <a:schemeClr val="accent2">
                    <a:lumMod val="50000"/>
                  </a:schemeClr>
                </a:solidFill>
              </a:rPr>
              <a:t>Αναζήτηση και εντοπισμός συγκεκριμένου θέματος μελέτης </a:t>
            </a:r>
          </a:p>
        </p:txBody>
      </p:sp>
      <p:sp>
        <p:nvSpPr>
          <p:cNvPr id="6" name="Θέση αριθμού διαφάνειας 5">
            <a:extLst>
              <a:ext uri="{FF2B5EF4-FFF2-40B4-BE49-F238E27FC236}">
                <a16:creationId xmlns:a16="http://schemas.microsoft.com/office/drawing/2014/main" id="{BD761EE3-530F-4951-A31D-17ADA712EF24}"/>
              </a:ext>
            </a:extLst>
          </p:cNvPr>
          <p:cNvSpPr>
            <a:spLocks noGrp="1"/>
          </p:cNvSpPr>
          <p:nvPr>
            <p:ph type="sldNum" sz="quarter" idx="12"/>
          </p:nvPr>
        </p:nvSpPr>
        <p:spPr/>
        <p:txBody>
          <a:bodyPr/>
          <a:lstStyle/>
          <a:p>
            <a:fld id="{07981EEA-4693-4605-B586-7EAC5C57DFE4}" type="slidenum">
              <a:rPr lang="el-GR" smtClean="0"/>
              <a:pPr/>
              <a:t>35</a:t>
            </a:fld>
            <a:endParaRPr lang="el-GR"/>
          </a:p>
        </p:txBody>
      </p:sp>
    </p:spTree>
    <p:extLst>
      <p:ext uri="{BB962C8B-B14F-4D97-AF65-F5344CB8AC3E}">
        <p14:creationId xmlns:p14="http://schemas.microsoft.com/office/powerpoint/2010/main" val="4011928892"/>
      </p:ext>
    </p:extLst>
  </p:cSld>
  <p:clrMapOvr>
    <a:masterClrMapping/>
  </p:clrMapOvr>
  <p:transition spd="med">
    <p:pull/>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Ορθογώνιο 4"/>
          <p:cNvSpPr/>
          <p:nvPr/>
        </p:nvSpPr>
        <p:spPr>
          <a:xfrm>
            <a:off x="1385455" y="890687"/>
            <a:ext cx="9282545" cy="5262979"/>
          </a:xfrm>
          <a:prstGeom prst="rect">
            <a:avLst/>
          </a:prstGeom>
        </p:spPr>
        <p:txBody>
          <a:bodyPr wrap="square">
            <a:spAutoFit/>
          </a:bodyPr>
          <a:lstStyle/>
          <a:p>
            <a:pPr algn="just"/>
            <a:r>
              <a:rPr lang="el-GR" sz="2400" dirty="0">
                <a:solidFill>
                  <a:schemeClr val="accent2">
                    <a:lumMod val="50000"/>
                  </a:schemeClr>
                </a:solidFill>
              </a:rPr>
              <a:t>Η φάση αυτή περιλαμβάνει προτάσεις καθώς και καθορισμό του θέματος µε το οποίο θα ασχοληθούν οι µ</a:t>
            </a:r>
            <a:r>
              <a:rPr lang="el-GR" sz="2400" dirty="0" err="1">
                <a:solidFill>
                  <a:schemeClr val="accent2">
                    <a:lumMod val="50000"/>
                  </a:schemeClr>
                </a:solidFill>
              </a:rPr>
              <a:t>αθητές</a:t>
            </a:r>
            <a:r>
              <a:rPr lang="el-GR" sz="2400" dirty="0">
                <a:solidFill>
                  <a:schemeClr val="accent2">
                    <a:lumMod val="50000"/>
                  </a:schemeClr>
                </a:solidFill>
              </a:rPr>
              <a:t> και ο εκπαιδευτικός.  </a:t>
            </a:r>
          </a:p>
          <a:p>
            <a:pPr algn="just"/>
            <a:r>
              <a:rPr lang="el-GR" sz="2400" dirty="0">
                <a:solidFill>
                  <a:schemeClr val="accent2">
                    <a:lumMod val="50000"/>
                  </a:schemeClr>
                </a:solidFill>
                <a:sym typeface="Wingdings" panose="05000000000000000000" pitchFamily="2" charset="2"/>
              </a:rPr>
              <a:t></a:t>
            </a:r>
            <a:r>
              <a:rPr lang="el-GR" sz="2400" dirty="0">
                <a:solidFill>
                  <a:schemeClr val="accent2">
                    <a:lumMod val="50000"/>
                  </a:schemeClr>
                </a:solidFill>
              </a:rPr>
              <a:t>Ορίζεται η έννοια μνημείο. </a:t>
            </a:r>
          </a:p>
          <a:p>
            <a:pPr marL="285750" indent="-285750" algn="just">
              <a:buFont typeface="Wingdings" panose="05000000000000000000" pitchFamily="2" charset="2"/>
              <a:buChar char="ü"/>
            </a:pPr>
            <a:r>
              <a:rPr lang="el-GR" sz="2400" dirty="0">
                <a:solidFill>
                  <a:schemeClr val="accent2">
                    <a:lumMod val="50000"/>
                  </a:schemeClr>
                </a:solidFill>
                <a:sym typeface="Wingdings" panose="05000000000000000000" pitchFamily="2" charset="2"/>
              </a:rPr>
              <a:t>Μ</a:t>
            </a:r>
            <a:r>
              <a:rPr lang="el-GR" sz="2400" dirty="0">
                <a:solidFill>
                  <a:schemeClr val="accent2">
                    <a:lumMod val="50000"/>
                  </a:schemeClr>
                </a:solidFill>
              </a:rPr>
              <a:t>οιράζονται σχετικές εκδόσεις που περιέχουν μνημεία της πόλης, χάρτες  μνημείων, τουριστικούς οδηγούς ή σχετικά άρθρα τοπικών εφημερίδων. </a:t>
            </a:r>
          </a:p>
          <a:p>
            <a:pPr marL="285750" indent="-285750" algn="just">
              <a:buFont typeface="Wingdings" panose="05000000000000000000" pitchFamily="2" charset="2"/>
              <a:buChar char="ü"/>
            </a:pPr>
            <a:r>
              <a:rPr lang="el-GR" sz="2400" dirty="0">
                <a:solidFill>
                  <a:schemeClr val="accent2">
                    <a:lumMod val="50000"/>
                  </a:schemeClr>
                </a:solidFill>
              </a:rPr>
              <a:t>Τα παιδιά συμμετέχουν στην επιλογή του μνημείου που θα υιοθετηθεί. </a:t>
            </a:r>
          </a:p>
          <a:p>
            <a:pPr marL="285750" indent="-285750" algn="just">
              <a:buFont typeface="Wingdings" panose="05000000000000000000" pitchFamily="2" charset="2"/>
              <a:buChar char="ü"/>
            </a:pPr>
            <a:endParaRPr lang="el-GR" sz="2400" dirty="0">
              <a:solidFill>
                <a:schemeClr val="accent2">
                  <a:lumMod val="50000"/>
                </a:schemeClr>
              </a:solidFill>
            </a:endParaRPr>
          </a:p>
          <a:p>
            <a:pPr algn="just"/>
            <a:endParaRPr lang="el-GR" sz="2400" dirty="0">
              <a:solidFill>
                <a:schemeClr val="accent2">
                  <a:lumMod val="50000"/>
                </a:schemeClr>
              </a:solidFill>
            </a:endParaRPr>
          </a:p>
          <a:p>
            <a:pPr algn="just"/>
            <a:r>
              <a:rPr lang="el-GR" sz="2400" dirty="0">
                <a:solidFill>
                  <a:schemeClr val="accent2">
                    <a:lumMod val="50000"/>
                  </a:schemeClr>
                </a:solidFill>
              </a:rPr>
              <a:t>Προτείνεται </a:t>
            </a:r>
            <a:r>
              <a:rPr lang="el-GR" sz="2400" b="1" dirty="0">
                <a:solidFill>
                  <a:schemeClr val="accent2">
                    <a:lumMod val="50000"/>
                  </a:schemeClr>
                </a:solidFill>
              </a:rPr>
              <a:t>εικονική περιήγηση </a:t>
            </a:r>
            <a:r>
              <a:rPr lang="el-GR" sz="2400" dirty="0">
                <a:solidFill>
                  <a:schemeClr val="accent2">
                    <a:lumMod val="50000"/>
                  </a:schemeClr>
                </a:solidFill>
              </a:rPr>
              <a:t>στο ιστορικό κέντρο της Λάρισας στο:</a:t>
            </a:r>
          </a:p>
          <a:p>
            <a:pPr algn="just"/>
            <a:r>
              <a:rPr lang="el-GR" sz="2400" dirty="0">
                <a:solidFill>
                  <a:schemeClr val="accent2">
                    <a:lumMod val="50000"/>
                  </a:schemeClr>
                </a:solidFill>
              </a:rPr>
              <a:t>https://www.youtube.com/watch?v=wdqFnIOCJMk </a:t>
            </a:r>
          </a:p>
          <a:p>
            <a:pPr algn="just"/>
            <a:r>
              <a:rPr lang="el-GR" sz="2400" dirty="0">
                <a:solidFill>
                  <a:schemeClr val="accent2">
                    <a:lumMod val="50000"/>
                  </a:schemeClr>
                </a:solidFill>
              </a:rPr>
              <a:t>που διοργάνωσαν οι Δ/</a:t>
            </a:r>
            <a:r>
              <a:rPr lang="el-GR" sz="2400" dirty="0" err="1">
                <a:solidFill>
                  <a:schemeClr val="accent2">
                    <a:lumMod val="50000"/>
                  </a:schemeClr>
                </a:solidFill>
              </a:rPr>
              <a:t>νσεις</a:t>
            </a:r>
            <a:r>
              <a:rPr lang="el-GR" sz="2400" dirty="0">
                <a:solidFill>
                  <a:schemeClr val="accent2">
                    <a:lumMod val="50000"/>
                  </a:schemeClr>
                </a:solidFill>
              </a:rPr>
              <a:t> Α/</a:t>
            </a:r>
            <a:r>
              <a:rPr lang="el-GR" sz="2400" dirty="0" err="1">
                <a:solidFill>
                  <a:schemeClr val="accent2">
                    <a:lumMod val="50000"/>
                  </a:schemeClr>
                </a:solidFill>
              </a:rPr>
              <a:t>θμιας</a:t>
            </a:r>
            <a:r>
              <a:rPr lang="el-GR" sz="2400" dirty="0">
                <a:solidFill>
                  <a:schemeClr val="accent2">
                    <a:lumMod val="50000"/>
                  </a:schemeClr>
                </a:solidFill>
              </a:rPr>
              <a:t> και Β/</a:t>
            </a:r>
            <a:r>
              <a:rPr lang="el-GR" sz="2400" dirty="0" err="1">
                <a:solidFill>
                  <a:schemeClr val="accent2">
                    <a:lumMod val="50000"/>
                  </a:schemeClr>
                </a:solidFill>
              </a:rPr>
              <a:t>θμιας</a:t>
            </a:r>
            <a:r>
              <a:rPr lang="el-GR" sz="2400" dirty="0">
                <a:solidFill>
                  <a:schemeClr val="accent2">
                    <a:lumMod val="50000"/>
                  </a:schemeClr>
                </a:solidFill>
              </a:rPr>
              <a:t> </a:t>
            </a:r>
            <a:r>
              <a:rPr lang="el-GR" sz="2400" dirty="0" err="1">
                <a:solidFill>
                  <a:schemeClr val="accent2">
                    <a:lumMod val="50000"/>
                  </a:schemeClr>
                </a:solidFill>
              </a:rPr>
              <a:t>Εκπ</a:t>
            </a:r>
            <a:r>
              <a:rPr lang="el-GR" sz="2400" dirty="0">
                <a:solidFill>
                  <a:schemeClr val="accent2">
                    <a:lumMod val="50000"/>
                  </a:schemeClr>
                </a:solidFill>
              </a:rPr>
              <a:t>/</a:t>
            </a:r>
            <a:r>
              <a:rPr lang="el-GR" sz="2400" dirty="0" err="1">
                <a:solidFill>
                  <a:schemeClr val="accent2">
                    <a:lumMod val="50000"/>
                  </a:schemeClr>
                </a:solidFill>
              </a:rPr>
              <a:t>σης</a:t>
            </a:r>
            <a:r>
              <a:rPr lang="el-GR" sz="2400" dirty="0">
                <a:solidFill>
                  <a:schemeClr val="accent2">
                    <a:lumMod val="50000"/>
                  </a:schemeClr>
                </a:solidFill>
              </a:rPr>
              <a:t> δια των Υπ. Σχ. Δρ. σε συνεργασία με τις Υπεύθυνες της Εφορείας Αρχαιοτήτων Λάρισας και παρουσίασε η τηλεοπτική εκπομπή  </a:t>
            </a:r>
            <a:r>
              <a:rPr lang="el-GR" sz="2400" i="1" dirty="0">
                <a:solidFill>
                  <a:schemeClr val="accent2">
                    <a:lumMod val="50000"/>
                  </a:schemeClr>
                </a:solidFill>
              </a:rPr>
              <a:t>Εν Λευκώ</a:t>
            </a:r>
            <a:r>
              <a:rPr lang="el-GR" sz="2400" dirty="0">
                <a:solidFill>
                  <a:schemeClr val="accent2">
                    <a:lumMod val="50000"/>
                  </a:schemeClr>
                </a:solidFill>
              </a:rPr>
              <a:t>, Θεσσαλία Τηλεόραση (10/12/2014).</a:t>
            </a:r>
          </a:p>
        </p:txBody>
      </p:sp>
      <p:sp>
        <p:nvSpPr>
          <p:cNvPr id="3" name="Θέση αριθμού διαφάνειας 2">
            <a:extLst>
              <a:ext uri="{FF2B5EF4-FFF2-40B4-BE49-F238E27FC236}">
                <a16:creationId xmlns:a16="http://schemas.microsoft.com/office/drawing/2014/main" id="{9E762A3A-78DD-482F-A3C1-519B305E6CB7}"/>
              </a:ext>
            </a:extLst>
          </p:cNvPr>
          <p:cNvSpPr>
            <a:spLocks noGrp="1"/>
          </p:cNvSpPr>
          <p:nvPr>
            <p:ph type="sldNum" sz="quarter" idx="12"/>
          </p:nvPr>
        </p:nvSpPr>
        <p:spPr/>
        <p:txBody>
          <a:bodyPr/>
          <a:lstStyle/>
          <a:p>
            <a:fld id="{07981EEA-4693-4605-B586-7EAC5C57DFE4}" type="slidenum">
              <a:rPr lang="el-GR" smtClean="0"/>
              <a:pPr/>
              <a:t>36</a:t>
            </a:fld>
            <a:endParaRPr lang="el-GR"/>
          </a:p>
        </p:txBody>
      </p:sp>
    </p:spTree>
    <p:extLst>
      <p:ext uri="{BB962C8B-B14F-4D97-AF65-F5344CB8AC3E}">
        <p14:creationId xmlns:p14="http://schemas.microsoft.com/office/powerpoint/2010/main" val="229235440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6104FB2A-E2ED-4C80-957C-017EA8960EBE}"/>
              </a:ext>
            </a:extLst>
          </p:cNvPr>
          <p:cNvSpPr>
            <a:spLocks noGrp="1"/>
          </p:cNvSpPr>
          <p:nvPr>
            <p:ph type="title"/>
          </p:nvPr>
        </p:nvSpPr>
        <p:spPr>
          <a:xfrm>
            <a:off x="1295401" y="1524000"/>
            <a:ext cx="9601197" cy="761999"/>
          </a:xfrm>
        </p:spPr>
        <p:txBody>
          <a:bodyPr>
            <a:normAutofit fontScale="90000"/>
          </a:bodyPr>
          <a:lstStyle/>
          <a:p>
            <a:r>
              <a:rPr lang="el-GR" sz="3100" dirty="0">
                <a:solidFill>
                  <a:srgbClr val="C00000"/>
                </a:solidFill>
                <a:latin typeface="Garamond" panose="02020404030301010803" pitchFamily="18" charset="0"/>
              </a:rPr>
              <a:t>Η </a:t>
            </a:r>
            <a:r>
              <a:rPr lang="el-GR" sz="3100" b="1" i="1" u="sng" dirty="0">
                <a:solidFill>
                  <a:srgbClr val="C00000"/>
                </a:solidFill>
                <a:latin typeface="Garamond" panose="02020404030301010803" pitchFamily="18" charset="0"/>
              </a:rPr>
              <a:t>βιομηχανική/αρχιτεκτονική κληρονομιά </a:t>
            </a:r>
            <a:r>
              <a:rPr lang="el-GR" sz="3100" dirty="0">
                <a:solidFill>
                  <a:srgbClr val="C00000"/>
                </a:solidFill>
                <a:latin typeface="Garamond" panose="02020404030301010803" pitchFamily="18" charset="0"/>
              </a:rPr>
              <a:t>είναι τα κατάλοιπα του πολιτισμού που έχουν: </a:t>
            </a:r>
            <a:br>
              <a:rPr lang="el-GR" sz="3100" dirty="0">
                <a:solidFill>
                  <a:srgbClr val="C00000"/>
                </a:solidFill>
                <a:latin typeface="Garamond" panose="02020404030301010803" pitchFamily="18" charset="0"/>
              </a:rPr>
            </a:br>
            <a:r>
              <a:rPr lang="el-GR" sz="3100" dirty="0">
                <a:solidFill>
                  <a:srgbClr val="C00000"/>
                </a:solidFill>
                <a:latin typeface="Garamond" panose="02020404030301010803" pitchFamily="18" charset="0"/>
              </a:rPr>
              <a:t>ιστορική, τεχνολογική, κοινωνική, αρχιτεκτονική ή επιστημονική αξία. </a:t>
            </a:r>
            <a:br>
              <a:rPr lang="el-GR" dirty="0">
                <a:solidFill>
                  <a:schemeClr val="tx1"/>
                </a:solidFill>
                <a:latin typeface="Garamond" panose="02020404030301010803" pitchFamily="18" charset="0"/>
              </a:rPr>
            </a:br>
            <a:endParaRPr lang="el-GR" dirty="0">
              <a:latin typeface="Garamond" panose="02020404030301010803" pitchFamily="18" charset="0"/>
            </a:endParaRPr>
          </a:p>
        </p:txBody>
      </p:sp>
      <p:sp>
        <p:nvSpPr>
          <p:cNvPr id="3" name="Θέση περιεχομένου 2">
            <a:extLst>
              <a:ext uri="{FF2B5EF4-FFF2-40B4-BE49-F238E27FC236}">
                <a16:creationId xmlns:a16="http://schemas.microsoft.com/office/drawing/2014/main" id="{E4F9643B-F6C4-46F4-AA28-0DEF948A7775}"/>
              </a:ext>
            </a:extLst>
          </p:cNvPr>
          <p:cNvSpPr>
            <a:spLocks noGrp="1"/>
          </p:cNvSpPr>
          <p:nvPr>
            <p:ph idx="1"/>
          </p:nvPr>
        </p:nvSpPr>
        <p:spPr>
          <a:xfrm>
            <a:off x="869244" y="2556932"/>
            <a:ext cx="10027353" cy="3691468"/>
          </a:xfrm>
        </p:spPr>
        <p:txBody>
          <a:bodyPr>
            <a:normAutofit fontScale="92500" lnSpcReduction="10000"/>
          </a:bodyPr>
          <a:lstStyle/>
          <a:p>
            <a:pPr algn="just">
              <a:lnSpc>
                <a:spcPct val="90000"/>
              </a:lnSpc>
              <a:buNone/>
              <a:defRPr/>
            </a:pPr>
            <a:r>
              <a:rPr lang="el-GR" sz="2800" b="1" dirty="0">
                <a:solidFill>
                  <a:schemeClr val="tx1"/>
                </a:solidFill>
              </a:rPr>
              <a:t>Αυτά τα κατάλοιπα αποτελούνται από </a:t>
            </a:r>
            <a:r>
              <a:rPr lang="en-US" sz="2800" b="1" dirty="0">
                <a:solidFill>
                  <a:schemeClr val="tx1"/>
                </a:solidFill>
              </a:rPr>
              <a:t>:</a:t>
            </a:r>
          </a:p>
          <a:p>
            <a:pPr algn="just">
              <a:lnSpc>
                <a:spcPct val="90000"/>
              </a:lnSpc>
              <a:defRPr/>
            </a:pPr>
            <a:r>
              <a:rPr lang="el-GR" dirty="0"/>
              <a:t>κτίρια και μηχανήματα, </a:t>
            </a:r>
          </a:p>
          <a:p>
            <a:pPr algn="just">
              <a:lnSpc>
                <a:spcPct val="90000"/>
              </a:lnSpc>
              <a:defRPr/>
            </a:pPr>
            <a:r>
              <a:rPr lang="el-GR" dirty="0"/>
              <a:t>εργαστήρια, μύλους και εργοστάσια, μεταλλεία, </a:t>
            </a:r>
          </a:p>
          <a:p>
            <a:pPr algn="just">
              <a:lnSpc>
                <a:spcPct val="90000"/>
              </a:lnSpc>
              <a:defRPr/>
            </a:pPr>
            <a:r>
              <a:rPr lang="el-GR" dirty="0"/>
              <a:t>χώρους μεταποίησης και διύλισης, </a:t>
            </a:r>
          </a:p>
          <a:p>
            <a:pPr algn="just">
              <a:lnSpc>
                <a:spcPct val="90000"/>
              </a:lnSpc>
              <a:defRPr/>
            </a:pPr>
            <a:r>
              <a:rPr lang="el-GR" dirty="0"/>
              <a:t>χώρους φύλαξης και αποθήκευσης, </a:t>
            </a:r>
          </a:p>
          <a:p>
            <a:pPr algn="just">
              <a:lnSpc>
                <a:spcPct val="90000"/>
              </a:lnSpc>
              <a:defRPr/>
            </a:pPr>
            <a:r>
              <a:rPr lang="el-GR" dirty="0"/>
              <a:t>τόπους όπου παράγεται, μεταφέρεται και χρησιμοποιείται ενέργεια, </a:t>
            </a:r>
          </a:p>
          <a:p>
            <a:pPr algn="just">
              <a:lnSpc>
                <a:spcPct val="90000"/>
              </a:lnSpc>
              <a:defRPr/>
            </a:pPr>
            <a:r>
              <a:rPr lang="el-GR" dirty="0"/>
              <a:t>μεταφορές με όλη την υποδομή τους, καθώς και </a:t>
            </a:r>
          </a:p>
          <a:p>
            <a:pPr algn="just">
              <a:lnSpc>
                <a:spcPct val="90000"/>
              </a:lnSpc>
              <a:defRPr/>
            </a:pPr>
            <a:r>
              <a:rPr lang="el-GR" dirty="0"/>
              <a:t>χώρους που χρησιμοποιούνταν για κοινωνικές δραστηριότητες σχετικές με τη βιομηχανία, όπως η στέγαση, η θρησκευτική λατρεία και η εκπαίδευση.</a:t>
            </a:r>
          </a:p>
          <a:p>
            <a:endParaRPr lang="el-GR" dirty="0"/>
          </a:p>
        </p:txBody>
      </p:sp>
      <p:sp>
        <p:nvSpPr>
          <p:cNvPr id="4" name="Θέση αριθμού διαφάνειας 3">
            <a:extLst>
              <a:ext uri="{FF2B5EF4-FFF2-40B4-BE49-F238E27FC236}">
                <a16:creationId xmlns:a16="http://schemas.microsoft.com/office/drawing/2014/main" id="{82020784-E0BE-45F6-A19D-186959C1B87E}"/>
              </a:ext>
            </a:extLst>
          </p:cNvPr>
          <p:cNvSpPr>
            <a:spLocks noGrp="1"/>
          </p:cNvSpPr>
          <p:nvPr>
            <p:ph type="sldNum" sz="quarter" idx="12"/>
          </p:nvPr>
        </p:nvSpPr>
        <p:spPr/>
        <p:txBody>
          <a:bodyPr/>
          <a:lstStyle/>
          <a:p>
            <a:fld id="{07981EEA-4693-4605-B586-7EAC5C57DFE4}" type="slidenum">
              <a:rPr lang="el-GR" smtClean="0"/>
              <a:pPr/>
              <a:t>37</a:t>
            </a:fld>
            <a:endParaRPr lang="el-GR"/>
          </a:p>
        </p:txBody>
      </p:sp>
    </p:spTree>
    <p:extLst>
      <p:ext uri="{BB962C8B-B14F-4D97-AF65-F5344CB8AC3E}">
        <p14:creationId xmlns:p14="http://schemas.microsoft.com/office/powerpoint/2010/main" val="142190246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Ορθογώνιο 3">
            <a:extLst>
              <a:ext uri="{FF2B5EF4-FFF2-40B4-BE49-F238E27FC236}">
                <a16:creationId xmlns:a16="http://schemas.microsoft.com/office/drawing/2014/main" id="{8B82EB78-351E-4A99-97AB-6F4B386974A7}"/>
              </a:ext>
            </a:extLst>
          </p:cNvPr>
          <p:cNvSpPr/>
          <p:nvPr/>
        </p:nvSpPr>
        <p:spPr>
          <a:xfrm>
            <a:off x="1241778" y="588900"/>
            <a:ext cx="9934221" cy="5078313"/>
          </a:xfrm>
          <a:prstGeom prst="rect">
            <a:avLst/>
          </a:prstGeom>
        </p:spPr>
        <p:txBody>
          <a:bodyPr wrap="square">
            <a:spAutoFit/>
          </a:bodyPr>
          <a:lstStyle/>
          <a:p>
            <a:endParaRPr lang="el-GR" dirty="0"/>
          </a:p>
          <a:p>
            <a:endParaRPr lang="el-GR" dirty="0"/>
          </a:p>
          <a:p>
            <a:r>
              <a:rPr lang="el-GR" dirty="0"/>
              <a:t>ΚΑΤΑΛΟΓΟΣ ΙΣΤΟΡΙΚΩΝ ΜΝΗΜΕΙΩΝ ΤΗΣ ΠΟΛΗΣ ΤΗΣ ΛΑΡΙΣΑΣ </a:t>
            </a:r>
          </a:p>
          <a:p>
            <a:pPr algn="r"/>
            <a:r>
              <a:rPr lang="el-GR" sz="1200" dirty="0"/>
              <a:t>(για την επιλογή Κ. </a:t>
            </a:r>
            <a:r>
              <a:rPr lang="el-GR" sz="1200" dirty="0" err="1"/>
              <a:t>Χατζηιωάννου</a:t>
            </a:r>
            <a:r>
              <a:rPr lang="el-GR" sz="1200" dirty="0"/>
              <a:t>, 37</a:t>
            </a:r>
            <a:r>
              <a:rPr lang="el-GR" sz="1200" baseline="30000" dirty="0"/>
              <a:t>ο</a:t>
            </a:r>
            <a:r>
              <a:rPr lang="el-GR" sz="1200" dirty="0"/>
              <a:t> </a:t>
            </a:r>
            <a:r>
              <a:rPr lang="el-GR" sz="1200" dirty="0" err="1"/>
              <a:t>Δ.Σχ</a:t>
            </a:r>
            <a:r>
              <a:rPr lang="el-GR" sz="1200" dirty="0"/>
              <a:t>.)</a:t>
            </a:r>
            <a:r>
              <a:rPr lang="el-GR" dirty="0"/>
              <a:t> </a:t>
            </a:r>
          </a:p>
          <a:p>
            <a:r>
              <a:rPr lang="el-GR" dirty="0"/>
              <a:t>1.     Μνημείο υπέρ Θεσσαλών Στρατιωτικών του Υγειονομικού (πάρκο Αγ. Αντωνίου)</a:t>
            </a:r>
          </a:p>
          <a:p>
            <a:r>
              <a:rPr lang="el-GR" dirty="0"/>
              <a:t>2.     Μνημείο πεσόντων αεροπόρων (Φρούριο)</a:t>
            </a:r>
          </a:p>
          <a:p>
            <a:r>
              <a:rPr lang="el-GR" dirty="0"/>
              <a:t>3.     Μνημείο πεσόντων αστυνομικών (Αστυνομικό Μέγαρο Λάρισας)</a:t>
            </a:r>
          </a:p>
          <a:p>
            <a:r>
              <a:rPr lang="el-GR" dirty="0"/>
              <a:t>4.     Μνημείο Γενοκτονίας των Ελλήνων Ποντίων (Πλατεία Αβέρωφ)</a:t>
            </a:r>
          </a:p>
          <a:p>
            <a:r>
              <a:rPr lang="el-GR" dirty="0"/>
              <a:t>5.     Μνημείο για την εθελόντρια αδελφή του Ε. Ε. Σ (Φρούριο)</a:t>
            </a:r>
          </a:p>
          <a:p>
            <a:r>
              <a:rPr lang="el-GR" dirty="0"/>
              <a:t>6.     Μνημείο Εφέδρων Αξιωματικών πεσόντων υπέρ Πατρίδας (Φρούριο)</a:t>
            </a:r>
          </a:p>
          <a:p>
            <a:r>
              <a:rPr lang="el-GR" dirty="0"/>
              <a:t>7.     Μνημείο Ελλήνων και Κυπρίων πεσόντων (Πλατεία </a:t>
            </a:r>
            <a:r>
              <a:rPr lang="el-GR" dirty="0" err="1"/>
              <a:t>Μπλάνα</a:t>
            </a:r>
            <a:r>
              <a:rPr lang="el-GR" dirty="0"/>
              <a:t>)</a:t>
            </a:r>
          </a:p>
          <a:p>
            <a:r>
              <a:rPr lang="el-GR" dirty="0"/>
              <a:t>8.     Μνημείο πεσόντων Ευζώνων του 4ου Συντάγματος Πεζικού (Κλειστό Γυμναστήριο Νεάπολης)</a:t>
            </a:r>
          </a:p>
          <a:p>
            <a:r>
              <a:rPr lang="el-GR" dirty="0"/>
              <a:t>9.     Μνημείο πεσόντων του Ελληνοτουρκικού πολέμου του 1897 (πάρκο Αλκαζάρ)</a:t>
            </a:r>
          </a:p>
          <a:p>
            <a:r>
              <a:rPr lang="el-GR" dirty="0"/>
              <a:t>10. Μνημείο πεσόντων </a:t>
            </a:r>
            <a:r>
              <a:rPr lang="el-GR" dirty="0" err="1"/>
              <a:t>αερόπορων</a:t>
            </a:r>
            <a:r>
              <a:rPr lang="el-GR" dirty="0"/>
              <a:t> στην 110 Π. Μ</a:t>
            </a:r>
          </a:p>
          <a:p>
            <a:r>
              <a:rPr lang="el-GR" dirty="0"/>
              <a:t>11. Μνημείο εις μνήμη των </a:t>
            </a:r>
            <a:r>
              <a:rPr lang="el-GR" dirty="0" err="1"/>
              <a:t>απαγχονισθέντων</a:t>
            </a:r>
            <a:r>
              <a:rPr lang="el-GR" dirty="0"/>
              <a:t> από τους Άγγλους, αγωνιστών της Ε. Ο. Κ. Α (1955- 59) (Πάρκο Αγίου Αντωνίου).</a:t>
            </a:r>
          </a:p>
          <a:p>
            <a:r>
              <a:rPr lang="el-GR" dirty="0"/>
              <a:t>12. Μνημείο Εβραίων Μαρτύρων Κατοχής (Πλατεία Εβραίων)</a:t>
            </a:r>
          </a:p>
          <a:p>
            <a:r>
              <a:rPr lang="el-GR" dirty="0"/>
              <a:t>13. Αναθηματική στήλη στη μνήμη της Άννας Φρανκ (οδός Ερυθρού Σταυρού, πλατεία Άννα </a:t>
            </a:r>
            <a:r>
              <a:rPr lang="el-GR" dirty="0" err="1"/>
              <a:t>Φράνκ</a:t>
            </a:r>
            <a:r>
              <a:rPr lang="el-GR" dirty="0"/>
              <a:t>)</a:t>
            </a:r>
          </a:p>
        </p:txBody>
      </p:sp>
    </p:spTree>
    <p:extLst>
      <p:ext uri="{BB962C8B-B14F-4D97-AF65-F5344CB8AC3E}">
        <p14:creationId xmlns:p14="http://schemas.microsoft.com/office/powerpoint/2010/main" val="21318626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s://lh3.googleusercontent.com/Wtx66uoM87t_VCIt-ci58uNJI3kNfstay-EVKrWCLQOcHNHItBu9BZSkcLLHRXWa9E9np_210X0Ae1-JuuaCqBm5-Bp8QvW5zIWRsYxi43faCPpthCNcxZ7e82B67jwygW3v7I4">
            <a:extLst>
              <a:ext uri="{FF2B5EF4-FFF2-40B4-BE49-F238E27FC236}">
                <a16:creationId xmlns:a16="http://schemas.microsoft.com/office/drawing/2014/main" id="{38A7E8C4-3BE2-47A2-8000-EB57811245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09172" y="742362"/>
            <a:ext cx="7083468" cy="5366338"/>
          </a:xfrm>
          <a:prstGeom prst="rect">
            <a:avLst/>
          </a:prstGeom>
          <a:noFill/>
          <a:extLst>
            <a:ext uri="{909E8E84-426E-40DD-AFC4-6F175D3DCCD1}">
              <a14:hiddenFill xmlns:a14="http://schemas.microsoft.com/office/drawing/2010/main">
                <a:solidFill>
                  <a:srgbClr val="FFFFFF"/>
                </a:solidFill>
              </a14:hiddenFill>
            </a:ext>
          </a:extLst>
        </p:spPr>
      </p:pic>
      <p:sp>
        <p:nvSpPr>
          <p:cNvPr id="5" name="Θέση αριθμού διαφάνειας 4">
            <a:extLst>
              <a:ext uri="{FF2B5EF4-FFF2-40B4-BE49-F238E27FC236}">
                <a16:creationId xmlns:a16="http://schemas.microsoft.com/office/drawing/2014/main" id="{4EA9EBD3-822A-472E-9CA7-C0BECC15D2F6}"/>
              </a:ext>
            </a:extLst>
          </p:cNvPr>
          <p:cNvSpPr>
            <a:spLocks noGrp="1"/>
          </p:cNvSpPr>
          <p:nvPr>
            <p:ph type="sldNum" sz="quarter" idx="12"/>
          </p:nvPr>
        </p:nvSpPr>
        <p:spPr/>
        <p:txBody>
          <a:bodyPr/>
          <a:lstStyle/>
          <a:p>
            <a:fld id="{07981EEA-4693-4605-B586-7EAC5C57DFE4}" type="slidenum">
              <a:rPr lang="el-GR" smtClean="0"/>
              <a:pPr/>
              <a:t>39</a:t>
            </a:fld>
            <a:endParaRPr lang="el-GR"/>
          </a:p>
        </p:txBody>
      </p:sp>
    </p:spTree>
    <p:extLst>
      <p:ext uri="{BB962C8B-B14F-4D97-AF65-F5344CB8AC3E}">
        <p14:creationId xmlns:p14="http://schemas.microsoft.com/office/powerpoint/2010/main" val="28456114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446A77B-BB52-BE54-CCFD-9977B45CC6B9}"/>
              </a:ext>
            </a:extLst>
          </p:cNvPr>
          <p:cNvSpPr>
            <a:spLocks noGrp="1"/>
          </p:cNvSpPr>
          <p:nvPr>
            <p:ph type="title"/>
          </p:nvPr>
        </p:nvSpPr>
        <p:spPr/>
        <p:txBody>
          <a:bodyPr/>
          <a:lstStyle/>
          <a:p>
            <a:r>
              <a:rPr lang="el-GR" dirty="0">
                <a:latin typeface="Book Antiqua" panose="02040602050305030304" pitchFamily="18" charset="0"/>
              </a:rPr>
              <a:t>Η Εκπαίδευση για την </a:t>
            </a:r>
            <a:r>
              <a:rPr lang="el-GR" dirty="0" err="1">
                <a:latin typeface="Book Antiqua" panose="02040602050305030304" pitchFamily="18" charset="0"/>
              </a:rPr>
              <a:t>Αειφορία</a:t>
            </a:r>
            <a:endParaRPr lang="el-GR" dirty="0">
              <a:latin typeface="Book Antiqua" panose="02040602050305030304" pitchFamily="18" charset="0"/>
            </a:endParaRPr>
          </a:p>
        </p:txBody>
      </p:sp>
      <p:sp>
        <p:nvSpPr>
          <p:cNvPr id="3" name="Θέση περιεχομένου 2">
            <a:extLst>
              <a:ext uri="{FF2B5EF4-FFF2-40B4-BE49-F238E27FC236}">
                <a16:creationId xmlns:a16="http://schemas.microsoft.com/office/drawing/2014/main" id="{620D0E74-0CAF-17CD-E627-C96EF7C6DB00}"/>
              </a:ext>
            </a:extLst>
          </p:cNvPr>
          <p:cNvSpPr>
            <a:spLocks noGrp="1"/>
          </p:cNvSpPr>
          <p:nvPr>
            <p:ph idx="1"/>
          </p:nvPr>
        </p:nvSpPr>
        <p:spPr>
          <a:xfrm>
            <a:off x="649705" y="2449689"/>
            <a:ext cx="10924674" cy="4191743"/>
          </a:xfrm>
        </p:spPr>
        <p:txBody>
          <a:bodyPr>
            <a:normAutofit fontScale="25000" lnSpcReduction="20000"/>
          </a:bodyPr>
          <a:lstStyle/>
          <a:p>
            <a:r>
              <a:rPr lang="el-GR" sz="6400" dirty="0">
                <a:latin typeface="Book Antiqua" panose="02040602050305030304" pitchFamily="18" charset="0"/>
              </a:rPr>
              <a:t>καλλιεργεί την </a:t>
            </a:r>
            <a:r>
              <a:rPr lang="el-GR" sz="6400" dirty="0">
                <a:solidFill>
                  <a:srgbClr val="FF0000"/>
                </a:solidFill>
                <a:latin typeface="Book Antiqua" panose="02040602050305030304" pitchFamily="18" charset="0"/>
              </a:rPr>
              <a:t>κριτική σκέψη</a:t>
            </a:r>
            <a:r>
              <a:rPr lang="el-GR" sz="6400" dirty="0">
                <a:latin typeface="Book Antiqua" panose="02040602050305030304" pitchFamily="18" charset="0"/>
              </a:rPr>
              <a:t>, την </a:t>
            </a:r>
            <a:r>
              <a:rPr lang="el-GR" sz="6400" dirty="0">
                <a:solidFill>
                  <a:srgbClr val="FF0000"/>
                </a:solidFill>
                <a:latin typeface="Book Antiqua" panose="02040602050305030304" pitchFamily="18" charset="0"/>
              </a:rPr>
              <a:t>ενεργό συμμετοχή </a:t>
            </a:r>
            <a:r>
              <a:rPr lang="el-GR" sz="6400" dirty="0">
                <a:latin typeface="Book Antiqua" panose="02040602050305030304" pitchFamily="18" charset="0"/>
              </a:rPr>
              <a:t>των μαθητών/τριών και τη </a:t>
            </a:r>
            <a:r>
              <a:rPr lang="el-GR" sz="6400" dirty="0">
                <a:solidFill>
                  <a:srgbClr val="FF0000"/>
                </a:solidFill>
                <a:latin typeface="Book Antiqua" panose="02040602050305030304" pitchFamily="18" charset="0"/>
              </a:rPr>
              <a:t>συνεργασία</a:t>
            </a:r>
            <a:r>
              <a:rPr lang="el-GR" sz="6400" dirty="0">
                <a:latin typeface="Book Antiqua" panose="02040602050305030304" pitchFamily="18" charset="0"/>
              </a:rPr>
              <a:t>, που δημιουργούν μία ζωντανή κοινότητα στην οποία συμμετέχουν όλοι/</a:t>
            </a:r>
            <a:r>
              <a:rPr lang="el-GR" sz="6400" dirty="0" err="1">
                <a:latin typeface="Book Antiqua" panose="02040602050305030304" pitchFamily="18" charset="0"/>
              </a:rPr>
              <a:t>ες</a:t>
            </a:r>
            <a:r>
              <a:rPr lang="el-GR" sz="6400" dirty="0">
                <a:latin typeface="Book Antiqua" panose="02040602050305030304" pitchFamily="18" charset="0"/>
              </a:rPr>
              <a:t> και αναπτύσσονται σχέσεις αλληλεγγύης, ισότητας και δικαιοσύνης,</a:t>
            </a:r>
          </a:p>
          <a:p>
            <a:r>
              <a:rPr lang="el-GR" sz="6400" dirty="0">
                <a:latin typeface="Book Antiqua" panose="02040602050305030304" pitchFamily="18" charset="0"/>
              </a:rPr>
              <a:t>αποτρέπει φαινόμενα σχολικού εκφοβισμού και περιθωριοποίησης μαθητών/τριών, αφού όλοι/</a:t>
            </a:r>
            <a:r>
              <a:rPr lang="el-GR" sz="6400" dirty="0" err="1">
                <a:latin typeface="Book Antiqua" panose="02040602050305030304" pitchFamily="18" charset="0"/>
              </a:rPr>
              <a:t>ες</a:t>
            </a:r>
            <a:r>
              <a:rPr lang="el-GR" sz="6400" dirty="0">
                <a:latin typeface="Book Antiqua" panose="02040602050305030304" pitchFamily="18" charset="0"/>
              </a:rPr>
              <a:t>, ανεξάρτητα από τις ιδιαιτερότητές τους, αναλαμβάνουν έναν ρόλο ανάλογο των ικανοτήτων τους (</a:t>
            </a:r>
            <a:r>
              <a:rPr lang="el-GR" sz="6400" dirty="0">
                <a:solidFill>
                  <a:srgbClr val="FF0000"/>
                </a:solidFill>
                <a:latin typeface="Book Antiqua" panose="02040602050305030304" pitchFamily="18" charset="0"/>
              </a:rPr>
              <a:t>συμπεριληπτική εκπαίδευση</a:t>
            </a:r>
            <a:r>
              <a:rPr lang="el-GR" sz="6400" dirty="0">
                <a:latin typeface="Book Antiqua" panose="02040602050305030304" pitchFamily="18" charset="0"/>
              </a:rPr>
              <a:t>), με ταυτόχρονη προσπάθεια για λειτουργική ένταξη των μαθητών/τριών με ειδικές ανάγκες</a:t>
            </a:r>
          </a:p>
          <a:p>
            <a:r>
              <a:rPr lang="el-GR" sz="6400" dirty="0">
                <a:latin typeface="Book Antiqua" panose="02040602050305030304" pitchFamily="18" charset="0"/>
              </a:rPr>
              <a:t>ενθαρρύνει την </a:t>
            </a:r>
            <a:r>
              <a:rPr lang="el-GR" sz="6400" dirty="0">
                <a:solidFill>
                  <a:srgbClr val="FF0000"/>
                </a:solidFill>
                <a:latin typeface="Book Antiqua" panose="02040602050305030304" pitchFamily="18" charset="0"/>
              </a:rPr>
              <a:t>ανάληψη προσωποποιημένων ευθυνών </a:t>
            </a:r>
            <a:r>
              <a:rPr lang="el-GR" sz="6400" dirty="0">
                <a:latin typeface="Book Antiqua" panose="02040602050305030304" pitchFamily="18" charset="0"/>
              </a:rPr>
              <a:t>- ρόλων των μαθητών στο πλαίσιο της κοινότητας του σχολείου.</a:t>
            </a:r>
          </a:p>
          <a:p>
            <a:r>
              <a:rPr lang="el-GR" sz="6400" dirty="0">
                <a:latin typeface="Book Antiqua" panose="02040602050305030304" pitchFamily="18" charset="0"/>
              </a:rPr>
              <a:t>προωθεί το σύνολο των δεξιοτήτων που περιλαμβάνονται στα «</a:t>
            </a:r>
            <a:r>
              <a:rPr lang="el-GR" sz="6400" dirty="0">
                <a:solidFill>
                  <a:srgbClr val="FF0000"/>
                </a:solidFill>
                <a:latin typeface="Book Antiqua" panose="02040602050305030304" pitchFamily="18" charset="0"/>
              </a:rPr>
              <a:t>Εργαστήρια Δεξιοτήτων</a:t>
            </a:r>
            <a:r>
              <a:rPr lang="el-GR" sz="6400" dirty="0">
                <a:latin typeface="Book Antiqua" panose="02040602050305030304" pitchFamily="18" charset="0"/>
              </a:rPr>
              <a:t>» και στις «</a:t>
            </a:r>
            <a:r>
              <a:rPr lang="el-GR" sz="6400" dirty="0">
                <a:solidFill>
                  <a:srgbClr val="FF0000"/>
                </a:solidFill>
                <a:latin typeface="Book Antiqua" panose="02040602050305030304" pitchFamily="18" charset="0"/>
              </a:rPr>
              <a:t>Δράσεις για τον Ενεργό Πολίτη»,</a:t>
            </a:r>
            <a:endParaRPr lang="el-GR" sz="6400" dirty="0">
              <a:latin typeface="Book Antiqua" panose="02040602050305030304" pitchFamily="18" charset="0"/>
            </a:endParaRPr>
          </a:p>
          <a:p>
            <a:r>
              <a:rPr lang="el-GR" sz="6400" dirty="0">
                <a:latin typeface="Book Antiqua" panose="02040602050305030304" pitchFamily="18" charset="0"/>
              </a:rPr>
              <a:t>ενισχύει τις συνεργατικές σχέσεις των εκπαιδευτικών και ενθαρρύνει τη δημιουργία </a:t>
            </a:r>
            <a:r>
              <a:rPr lang="el-GR" sz="6400" dirty="0">
                <a:solidFill>
                  <a:srgbClr val="FF0000"/>
                </a:solidFill>
                <a:latin typeface="Book Antiqua" panose="02040602050305030304" pitchFamily="18" charset="0"/>
              </a:rPr>
              <a:t>κοινοτήτων πρακτικής /μάθησης</a:t>
            </a:r>
            <a:r>
              <a:rPr lang="el-GR" sz="6400" dirty="0">
                <a:latin typeface="Book Antiqua" panose="02040602050305030304" pitchFamily="18" charset="0"/>
              </a:rPr>
              <a:t>, που συνιστούν το βασικό και το πιο αποτελεσματικό μέσο επαγγελματικής ανάπτυξης των εκπαιδευτικών,</a:t>
            </a:r>
          </a:p>
          <a:p>
            <a:r>
              <a:rPr lang="el-GR" sz="6400" dirty="0">
                <a:solidFill>
                  <a:srgbClr val="FF0000"/>
                </a:solidFill>
                <a:latin typeface="Book Antiqua" panose="02040602050305030304" pitchFamily="18" charset="0"/>
              </a:rPr>
              <a:t>ενσωματώνει με ολιστικό και δημιουργικό τρόπο το σύνολο των δραστηριοτήτων που έχουν προταθεί ως σήμερα και προάγει την ενεργή και ουσιαστική προετοιμασία των αυριανών πολιτών για την αναχαίτιση της κλιματικής αλλαγής/κρίσης</a:t>
            </a:r>
            <a:r>
              <a:rPr lang="el-GR" sz="6400" dirty="0">
                <a:latin typeface="Book Antiqua" panose="02040602050305030304" pitchFamily="18" charset="0"/>
              </a:rPr>
              <a:t>.</a:t>
            </a:r>
          </a:p>
          <a:p>
            <a:endParaRPr lang="el-GR" dirty="0"/>
          </a:p>
        </p:txBody>
      </p:sp>
      <p:sp>
        <p:nvSpPr>
          <p:cNvPr id="4" name="Θέση αριθμού διαφάνειας 3">
            <a:extLst>
              <a:ext uri="{FF2B5EF4-FFF2-40B4-BE49-F238E27FC236}">
                <a16:creationId xmlns:a16="http://schemas.microsoft.com/office/drawing/2014/main" id="{E2B22027-92C5-58A1-96C2-B167ADD0EDAF}"/>
              </a:ext>
            </a:extLst>
          </p:cNvPr>
          <p:cNvSpPr>
            <a:spLocks noGrp="1"/>
          </p:cNvSpPr>
          <p:nvPr>
            <p:ph type="sldNum" sz="quarter" idx="12"/>
          </p:nvPr>
        </p:nvSpPr>
        <p:spPr/>
        <p:txBody>
          <a:bodyPr/>
          <a:lstStyle/>
          <a:p>
            <a:fld id="{07981EEA-4693-4605-B586-7EAC5C57DFE4}" type="slidenum">
              <a:rPr lang="el-GR" smtClean="0"/>
              <a:pPr/>
              <a:t>4</a:t>
            </a:fld>
            <a:endParaRPr lang="el-GR"/>
          </a:p>
        </p:txBody>
      </p:sp>
    </p:spTree>
    <p:extLst>
      <p:ext uri="{BB962C8B-B14F-4D97-AF65-F5344CB8AC3E}">
        <p14:creationId xmlns:p14="http://schemas.microsoft.com/office/powerpoint/2010/main" val="123709529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αριθμού διαφάνειας 1">
            <a:extLst>
              <a:ext uri="{FF2B5EF4-FFF2-40B4-BE49-F238E27FC236}">
                <a16:creationId xmlns:a16="http://schemas.microsoft.com/office/drawing/2014/main" id="{92577CA6-C170-4FA4-8A1A-54C7B8C48D5B}"/>
              </a:ext>
            </a:extLst>
          </p:cNvPr>
          <p:cNvSpPr>
            <a:spLocks noGrp="1"/>
          </p:cNvSpPr>
          <p:nvPr>
            <p:ph type="sldNum" sz="quarter" idx="12"/>
          </p:nvPr>
        </p:nvSpPr>
        <p:spPr/>
        <p:txBody>
          <a:bodyPr/>
          <a:lstStyle/>
          <a:p>
            <a:fld id="{07981EEA-4693-4605-B586-7EAC5C57DFE4}" type="slidenum">
              <a:rPr lang="el-GR" smtClean="0"/>
              <a:pPr/>
              <a:t>40</a:t>
            </a:fld>
            <a:endParaRPr lang="el-GR"/>
          </a:p>
        </p:txBody>
      </p:sp>
      <p:pic>
        <p:nvPicPr>
          <p:cNvPr id="3" name="Εικόνα 2">
            <a:extLst>
              <a:ext uri="{FF2B5EF4-FFF2-40B4-BE49-F238E27FC236}">
                <a16:creationId xmlns:a16="http://schemas.microsoft.com/office/drawing/2014/main" id="{4C0179D7-4314-4C44-983C-2717FEBD8C4F}"/>
              </a:ext>
            </a:extLst>
          </p:cNvPr>
          <p:cNvPicPr>
            <a:picLocks noChangeAspect="1"/>
          </p:cNvPicPr>
          <p:nvPr/>
        </p:nvPicPr>
        <p:blipFill>
          <a:blip r:embed="rId2"/>
          <a:stretch>
            <a:fillRect/>
          </a:stretch>
        </p:blipFill>
        <p:spPr>
          <a:xfrm>
            <a:off x="936978" y="629693"/>
            <a:ext cx="10329333" cy="5754173"/>
          </a:xfrm>
          <a:prstGeom prst="rect">
            <a:avLst/>
          </a:prstGeom>
        </p:spPr>
      </p:pic>
    </p:spTree>
    <p:extLst>
      <p:ext uri="{BB962C8B-B14F-4D97-AF65-F5344CB8AC3E}">
        <p14:creationId xmlns:p14="http://schemas.microsoft.com/office/powerpoint/2010/main" val="68717495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αριθμού διαφάνειας 1">
            <a:extLst>
              <a:ext uri="{FF2B5EF4-FFF2-40B4-BE49-F238E27FC236}">
                <a16:creationId xmlns:a16="http://schemas.microsoft.com/office/drawing/2014/main" id="{C1051866-A387-4DCF-BDF8-721E32F9A399}"/>
              </a:ext>
            </a:extLst>
          </p:cNvPr>
          <p:cNvSpPr>
            <a:spLocks noGrp="1"/>
          </p:cNvSpPr>
          <p:nvPr>
            <p:ph type="sldNum" sz="quarter" idx="12"/>
          </p:nvPr>
        </p:nvSpPr>
        <p:spPr/>
        <p:txBody>
          <a:bodyPr/>
          <a:lstStyle/>
          <a:p>
            <a:fld id="{07981EEA-4693-4605-B586-7EAC5C57DFE4}" type="slidenum">
              <a:rPr lang="el-GR" smtClean="0"/>
              <a:pPr/>
              <a:t>41</a:t>
            </a:fld>
            <a:endParaRPr lang="el-GR"/>
          </a:p>
        </p:txBody>
      </p:sp>
      <p:pic>
        <p:nvPicPr>
          <p:cNvPr id="3" name="Εικόνα 2">
            <a:extLst>
              <a:ext uri="{FF2B5EF4-FFF2-40B4-BE49-F238E27FC236}">
                <a16:creationId xmlns:a16="http://schemas.microsoft.com/office/drawing/2014/main" id="{F8A924D3-CBCB-4186-808D-EF7FC17DE220}"/>
              </a:ext>
            </a:extLst>
          </p:cNvPr>
          <p:cNvPicPr>
            <a:picLocks noChangeAspect="1"/>
          </p:cNvPicPr>
          <p:nvPr/>
        </p:nvPicPr>
        <p:blipFill>
          <a:blip r:embed="rId2"/>
          <a:stretch>
            <a:fillRect/>
          </a:stretch>
        </p:blipFill>
        <p:spPr>
          <a:xfrm>
            <a:off x="914401" y="1809573"/>
            <a:ext cx="5181599" cy="4029075"/>
          </a:xfrm>
          <a:prstGeom prst="rect">
            <a:avLst/>
          </a:prstGeom>
        </p:spPr>
      </p:pic>
      <p:sp>
        <p:nvSpPr>
          <p:cNvPr id="4" name="Ορθογώνιο 3">
            <a:extLst>
              <a:ext uri="{FF2B5EF4-FFF2-40B4-BE49-F238E27FC236}">
                <a16:creationId xmlns:a16="http://schemas.microsoft.com/office/drawing/2014/main" id="{8F35CB90-5621-4BC2-95AC-E11197CADA96}"/>
              </a:ext>
            </a:extLst>
          </p:cNvPr>
          <p:cNvSpPr/>
          <p:nvPr/>
        </p:nvSpPr>
        <p:spPr>
          <a:xfrm>
            <a:off x="1285679" y="1019352"/>
            <a:ext cx="4085221" cy="410882"/>
          </a:xfrm>
          <a:prstGeom prst="rect">
            <a:avLst/>
          </a:prstGeom>
        </p:spPr>
        <p:txBody>
          <a:bodyPr wrap="none">
            <a:spAutoFit/>
          </a:bodyPr>
          <a:lstStyle/>
          <a:p>
            <a:pPr algn="ctr">
              <a:lnSpc>
                <a:spcPct val="115000"/>
              </a:lnSpc>
              <a:spcAft>
                <a:spcPts val="1000"/>
              </a:spcAft>
            </a:pPr>
            <a:r>
              <a:rPr lang="el-GR" b="1" dirty="0">
                <a:latin typeface="Arial" panose="020B0604020202020204" pitchFamily="34" charset="0"/>
                <a:ea typeface="Calibri" panose="020F0502020204030204" pitchFamily="34" charset="0"/>
                <a:cs typeface="Times New Roman" panose="02020603050405020304" pitchFamily="18" charset="0"/>
              </a:rPr>
              <a:t>ΑΡΧΑΙΟΛΟΓΙΚΟ ΜΟΥΣΕΙΟ ΛΑΡΙΣΑΣ</a:t>
            </a:r>
            <a:endParaRPr lang="el-GR" sz="1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Εικόνα 4">
            <a:extLst>
              <a:ext uri="{FF2B5EF4-FFF2-40B4-BE49-F238E27FC236}">
                <a16:creationId xmlns:a16="http://schemas.microsoft.com/office/drawing/2014/main" id="{0FCBCD4E-FCBE-D0AF-D636-7FA3D8F3AC09}"/>
              </a:ext>
            </a:extLst>
          </p:cNvPr>
          <p:cNvPicPr>
            <a:picLocks noChangeAspect="1"/>
          </p:cNvPicPr>
          <p:nvPr/>
        </p:nvPicPr>
        <p:blipFill>
          <a:blip r:embed="rId3"/>
          <a:stretch>
            <a:fillRect/>
          </a:stretch>
        </p:blipFill>
        <p:spPr>
          <a:xfrm>
            <a:off x="6694836" y="2602861"/>
            <a:ext cx="4048095" cy="3023878"/>
          </a:xfrm>
          <a:prstGeom prst="rect">
            <a:avLst/>
          </a:prstGeom>
        </p:spPr>
      </p:pic>
      <p:pic>
        <p:nvPicPr>
          <p:cNvPr id="6" name="Εικόνα 5">
            <a:extLst>
              <a:ext uri="{FF2B5EF4-FFF2-40B4-BE49-F238E27FC236}">
                <a16:creationId xmlns:a16="http://schemas.microsoft.com/office/drawing/2014/main" id="{AB080CBC-06A7-1588-F73A-EB6728F2D6CC}"/>
              </a:ext>
            </a:extLst>
          </p:cNvPr>
          <p:cNvPicPr>
            <a:picLocks noChangeAspect="1"/>
          </p:cNvPicPr>
          <p:nvPr/>
        </p:nvPicPr>
        <p:blipFill>
          <a:blip r:embed="rId4"/>
          <a:stretch>
            <a:fillRect/>
          </a:stretch>
        </p:blipFill>
        <p:spPr>
          <a:xfrm>
            <a:off x="5670619" y="1096279"/>
            <a:ext cx="6096528" cy="713294"/>
          </a:xfrm>
          <a:prstGeom prst="rect">
            <a:avLst/>
          </a:prstGeom>
        </p:spPr>
      </p:pic>
    </p:spTree>
    <p:extLst>
      <p:ext uri="{BB962C8B-B14F-4D97-AF65-F5344CB8AC3E}">
        <p14:creationId xmlns:p14="http://schemas.microsoft.com/office/powerpoint/2010/main" val="66765673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Τίτλος 2">
            <a:extLst>
              <a:ext uri="{FF2B5EF4-FFF2-40B4-BE49-F238E27FC236}">
                <a16:creationId xmlns:a16="http://schemas.microsoft.com/office/drawing/2014/main" id="{15391A75-AE5D-4FFF-8AAD-9A003B5EC30D}"/>
              </a:ext>
            </a:extLst>
          </p:cNvPr>
          <p:cNvSpPr>
            <a:spLocks noGrp="1"/>
          </p:cNvSpPr>
          <p:nvPr>
            <p:ph type="title"/>
          </p:nvPr>
        </p:nvSpPr>
        <p:spPr/>
        <p:txBody>
          <a:bodyPr>
            <a:normAutofit fontScale="90000"/>
          </a:bodyPr>
          <a:lstStyle/>
          <a:p>
            <a:r>
              <a:rPr lang="el-GR" dirty="0"/>
              <a:t>Δύο Κυριακάτικα πρωινά: βιωματική δράση </a:t>
            </a:r>
            <a:r>
              <a:rPr lang="el-GR" b="1" dirty="0"/>
              <a:t>«Πολιτισμικές διαδρομές στη Λάρισα»</a:t>
            </a:r>
            <a:endParaRPr lang="el-GR" dirty="0"/>
          </a:p>
        </p:txBody>
      </p:sp>
      <p:pic>
        <p:nvPicPr>
          <p:cNvPr id="6" name="Picture 7" descr="20131110_113124">
            <a:extLst>
              <a:ext uri="{FF2B5EF4-FFF2-40B4-BE49-F238E27FC236}">
                <a16:creationId xmlns:a16="http://schemas.microsoft.com/office/drawing/2014/main" id="{76BBE2BE-09FD-4B18-B1D4-1489A042CB11}"/>
              </a:ext>
            </a:extLst>
          </p:cNvPr>
          <p:cNvPicPr>
            <a:picLocks noGrp="1" noChangeAspect="1" noChangeArrowheads="1"/>
          </p:cNvPicPr>
          <p:nvPr>
            <p:ph sz="half" idx="1"/>
          </p:nvPr>
        </p:nvPicPr>
        <p:blipFill>
          <a:blip r:embed="rId2"/>
          <a:srcRect/>
          <a:stretch>
            <a:fillRect/>
          </a:stretch>
        </p:blipFill>
        <p:spPr>
          <a:xfrm>
            <a:off x="698966" y="2497644"/>
            <a:ext cx="2904066" cy="3471356"/>
          </a:xfrm>
          <a:noFill/>
        </p:spPr>
      </p:pic>
      <p:pic>
        <p:nvPicPr>
          <p:cNvPr id="7" name="Picture 6" descr="DSC_0021">
            <a:extLst>
              <a:ext uri="{FF2B5EF4-FFF2-40B4-BE49-F238E27FC236}">
                <a16:creationId xmlns:a16="http://schemas.microsoft.com/office/drawing/2014/main" id="{B75DFE26-AFFD-4FE1-BDD7-9315EF0B9CDF}"/>
              </a:ext>
            </a:extLst>
          </p:cNvPr>
          <p:cNvPicPr>
            <a:picLocks noGrp="1" noChangeAspect="1" noChangeArrowheads="1"/>
          </p:cNvPicPr>
          <p:nvPr>
            <p:ph sz="half" idx="2"/>
          </p:nvPr>
        </p:nvPicPr>
        <p:blipFill>
          <a:blip r:embed="rId3"/>
          <a:stretch>
            <a:fillRect/>
          </a:stretch>
        </p:blipFill>
        <p:spPr>
          <a:xfrm>
            <a:off x="8339950" y="2590649"/>
            <a:ext cx="2685917" cy="3471356"/>
          </a:xfrm>
          <a:noFill/>
        </p:spPr>
      </p:pic>
      <p:sp>
        <p:nvSpPr>
          <p:cNvPr id="5" name="Θέση αριθμού διαφάνειας 4">
            <a:extLst>
              <a:ext uri="{FF2B5EF4-FFF2-40B4-BE49-F238E27FC236}">
                <a16:creationId xmlns:a16="http://schemas.microsoft.com/office/drawing/2014/main" id="{851022A2-188E-4CD5-BC7F-4D026683D77B}"/>
              </a:ext>
            </a:extLst>
          </p:cNvPr>
          <p:cNvSpPr>
            <a:spLocks noGrp="1"/>
          </p:cNvSpPr>
          <p:nvPr>
            <p:ph type="sldNum" sz="quarter" idx="12"/>
          </p:nvPr>
        </p:nvSpPr>
        <p:spPr/>
        <p:txBody>
          <a:bodyPr/>
          <a:lstStyle/>
          <a:p>
            <a:fld id="{07981EEA-4693-4605-B586-7EAC5C57DFE4}" type="slidenum">
              <a:rPr lang="el-GR" smtClean="0"/>
              <a:pPr/>
              <a:t>42</a:t>
            </a:fld>
            <a:endParaRPr lang="el-GR"/>
          </a:p>
        </p:txBody>
      </p:sp>
      <p:pic>
        <p:nvPicPr>
          <p:cNvPr id="9" name="Picture 3" descr="C:\Users\MICRO\Desktop\Φωτο νερου\DSC_1920.jpg">
            <a:extLst>
              <a:ext uri="{FF2B5EF4-FFF2-40B4-BE49-F238E27FC236}">
                <a16:creationId xmlns:a16="http://schemas.microsoft.com/office/drawing/2014/main" id="{F2119559-EF30-4DF7-85CA-600869664DC9}"/>
              </a:ext>
            </a:extLst>
          </p:cNvPr>
          <p:cNvPicPr>
            <a:picLocks noChangeAspect="1" noChangeArrowheads="1"/>
          </p:cNvPicPr>
          <p:nvPr/>
        </p:nvPicPr>
        <p:blipFill>
          <a:blip r:embed="rId4"/>
          <a:srcRect l="5942" r="5942"/>
          <a:stretch>
            <a:fillRect/>
          </a:stretch>
        </p:blipFill>
        <p:spPr bwMode="auto">
          <a:xfrm>
            <a:off x="3685086" y="2590649"/>
            <a:ext cx="4462462" cy="3330575"/>
          </a:xfrm>
          <a:prstGeom prst="rect">
            <a:avLst/>
          </a:prstGeom>
          <a:noFill/>
          <a:ln w="3000" cap="rnd">
            <a:solidFill>
              <a:srgbClr val="C0C0C0"/>
            </a:solidFill>
            <a:round/>
            <a:headEnd/>
            <a:tailEnd/>
          </a:ln>
        </p:spPr>
      </p:pic>
    </p:spTree>
    <p:extLst>
      <p:ext uri="{BB962C8B-B14F-4D97-AF65-F5344CB8AC3E}">
        <p14:creationId xmlns:p14="http://schemas.microsoft.com/office/powerpoint/2010/main" val="382661511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b="1" dirty="0">
                <a:solidFill>
                  <a:schemeClr val="accent2">
                    <a:lumMod val="50000"/>
                  </a:schemeClr>
                </a:solidFill>
              </a:rPr>
              <a:t>Φάσεις διδακτικού σεναρίου</a:t>
            </a:r>
          </a:p>
        </p:txBody>
      </p:sp>
      <p:sp>
        <p:nvSpPr>
          <p:cNvPr id="3" name="Θέση περιεχομένου 2"/>
          <p:cNvSpPr>
            <a:spLocks noGrp="1"/>
          </p:cNvSpPr>
          <p:nvPr>
            <p:ph idx="1"/>
          </p:nvPr>
        </p:nvSpPr>
        <p:spPr>
          <a:solidFill>
            <a:srgbClr val="F9F9F9"/>
          </a:solidFill>
          <a:ln>
            <a:solidFill>
              <a:schemeClr val="accent2">
                <a:lumMod val="20000"/>
                <a:lumOff val="80000"/>
              </a:schemeClr>
            </a:solidFill>
          </a:ln>
        </p:spPr>
        <p:txBody>
          <a:bodyPr>
            <a:normAutofit/>
          </a:bodyPr>
          <a:lstStyle/>
          <a:p>
            <a:pPr marL="0" indent="0" algn="ctr">
              <a:buNone/>
            </a:pPr>
            <a:endParaRPr lang="el-GR" sz="3600" b="1" dirty="0">
              <a:solidFill>
                <a:schemeClr val="accent2">
                  <a:lumMod val="50000"/>
                </a:schemeClr>
              </a:solidFill>
            </a:endParaRPr>
          </a:p>
          <a:p>
            <a:pPr marL="0" indent="0" algn="ctr">
              <a:buNone/>
            </a:pPr>
            <a:r>
              <a:rPr lang="el-GR" sz="3600" b="1" dirty="0">
                <a:solidFill>
                  <a:schemeClr val="accent2">
                    <a:lumMod val="50000"/>
                  </a:schemeClr>
                </a:solidFill>
              </a:rPr>
              <a:t>2ο Επίπεδο:   </a:t>
            </a:r>
            <a:r>
              <a:rPr lang="el-GR" sz="3600" dirty="0">
                <a:solidFill>
                  <a:schemeClr val="accent2">
                    <a:lumMod val="50000"/>
                  </a:schemeClr>
                </a:solidFill>
              </a:rPr>
              <a:t>Εντοπισμός ζητήματος/προβλήματος </a:t>
            </a:r>
            <a:r>
              <a:rPr lang="el-GR" sz="3600" b="1" dirty="0">
                <a:solidFill>
                  <a:schemeClr val="accent2">
                    <a:lumMod val="50000"/>
                  </a:schemeClr>
                </a:solidFill>
              </a:rPr>
              <a:t>«Ταξιδεύω σαν περιηγητής»</a:t>
            </a:r>
          </a:p>
          <a:p>
            <a:pPr marL="0" indent="0" algn="ctr">
              <a:buNone/>
            </a:pPr>
            <a:r>
              <a:rPr lang="el-GR" sz="3600" dirty="0">
                <a:solidFill>
                  <a:schemeClr val="accent2">
                    <a:lumMod val="50000"/>
                  </a:schemeClr>
                </a:solidFill>
              </a:rPr>
              <a:t>Έρευνα </a:t>
            </a:r>
          </a:p>
        </p:txBody>
      </p:sp>
      <p:sp>
        <p:nvSpPr>
          <p:cNvPr id="6" name="Θέση αριθμού διαφάνειας 5">
            <a:extLst>
              <a:ext uri="{FF2B5EF4-FFF2-40B4-BE49-F238E27FC236}">
                <a16:creationId xmlns:a16="http://schemas.microsoft.com/office/drawing/2014/main" id="{1BCCE40E-9835-4F6A-BC86-502B71076EC8}"/>
              </a:ext>
            </a:extLst>
          </p:cNvPr>
          <p:cNvSpPr>
            <a:spLocks noGrp="1"/>
          </p:cNvSpPr>
          <p:nvPr>
            <p:ph type="sldNum" sz="quarter" idx="12"/>
          </p:nvPr>
        </p:nvSpPr>
        <p:spPr/>
        <p:txBody>
          <a:bodyPr/>
          <a:lstStyle/>
          <a:p>
            <a:fld id="{07981EEA-4693-4605-B586-7EAC5C57DFE4}" type="slidenum">
              <a:rPr lang="el-GR" smtClean="0"/>
              <a:pPr/>
              <a:t>43</a:t>
            </a:fld>
            <a:endParaRPr lang="el-GR"/>
          </a:p>
        </p:txBody>
      </p:sp>
    </p:spTree>
    <p:extLst>
      <p:ext uri="{BB962C8B-B14F-4D97-AF65-F5344CB8AC3E}">
        <p14:creationId xmlns:p14="http://schemas.microsoft.com/office/powerpoint/2010/main" val="1585048064"/>
      </p:ext>
    </p:extLst>
  </p:cSld>
  <p:clrMapOvr>
    <a:masterClrMapping/>
  </p:clrMapOvr>
  <p:transition spd="med">
    <p:pull/>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Ορθογώνιο 4"/>
          <p:cNvSpPr/>
          <p:nvPr/>
        </p:nvSpPr>
        <p:spPr>
          <a:xfrm>
            <a:off x="914401" y="890687"/>
            <a:ext cx="10293926" cy="4893647"/>
          </a:xfrm>
          <a:prstGeom prst="rect">
            <a:avLst/>
          </a:prstGeom>
        </p:spPr>
        <p:txBody>
          <a:bodyPr wrap="square">
            <a:spAutoFit/>
          </a:bodyPr>
          <a:lstStyle/>
          <a:p>
            <a:pPr algn="just"/>
            <a:r>
              <a:rPr lang="el-GR" sz="2400" dirty="0">
                <a:solidFill>
                  <a:schemeClr val="accent2">
                    <a:lumMod val="50000"/>
                  </a:schemeClr>
                </a:solidFill>
              </a:rPr>
              <a:t>Στη φάση αυτή διεξάγονται συζητήσεις και ανταλλάσσονται ιδέες σχετικά µε το πως θεωρούν οι μαθητές ότι θα προσεγγίσουν το θέμα που επέλεξαν να μελετήσουν. </a:t>
            </a:r>
          </a:p>
          <a:p>
            <a:pPr algn="just"/>
            <a:endParaRPr lang="el-GR" sz="2400" dirty="0">
              <a:solidFill>
                <a:schemeClr val="accent2">
                  <a:lumMod val="50000"/>
                </a:schemeClr>
              </a:solidFill>
            </a:endParaRPr>
          </a:p>
          <a:p>
            <a:pPr marL="342900" indent="-342900" algn="just">
              <a:buFont typeface="Wingdings" panose="05000000000000000000" pitchFamily="2" charset="2"/>
              <a:buChar char="ü"/>
            </a:pPr>
            <a:r>
              <a:rPr lang="el-GR" sz="2400" dirty="0">
                <a:solidFill>
                  <a:schemeClr val="accent2">
                    <a:lumMod val="50000"/>
                  </a:schemeClr>
                </a:solidFill>
              </a:rPr>
              <a:t>Αρχικά γίνεται  βιβλιογραφική έρευνα  για να συγκεντρώσουν πληροφοριακό υλικό, αποσπάσματα βιβλίων, άρθρα εφημερίδων, μελέτες, παλιές φωτογραφίες, χάρτες, κ.ά. </a:t>
            </a:r>
          </a:p>
          <a:p>
            <a:pPr marL="342900" indent="-342900" algn="just">
              <a:buFont typeface="Wingdings" panose="05000000000000000000" pitchFamily="2" charset="2"/>
              <a:buChar char="ü"/>
            </a:pPr>
            <a:r>
              <a:rPr lang="el-GR" sz="2400" dirty="0">
                <a:solidFill>
                  <a:schemeClr val="accent2">
                    <a:lumMod val="50000"/>
                  </a:schemeClr>
                </a:solidFill>
              </a:rPr>
              <a:t>Μοιράζονται πολιτιστικοί χάρτες της πόλης ή στο διαδίκτυο :</a:t>
            </a:r>
            <a:r>
              <a:rPr lang="el-GR" sz="2400" dirty="0" err="1">
                <a:solidFill>
                  <a:schemeClr val="accent2">
                    <a:lumMod val="50000"/>
                  </a:schemeClr>
                </a:solidFill>
              </a:rPr>
              <a:t>http</a:t>
            </a:r>
            <a:r>
              <a:rPr lang="el-GR" sz="2400" dirty="0">
                <a:solidFill>
                  <a:schemeClr val="accent2">
                    <a:lumMod val="50000"/>
                  </a:schemeClr>
                </a:solidFill>
              </a:rPr>
              <a:t>://www.google.gr/maps. </a:t>
            </a:r>
          </a:p>
          <a:p>
            <a:pPr marL="342900" indent="-342900" algn="just">
              <a:buFont typeface="Wingdings" panose="05000000000000000000" pitchFamily="2" charset="2"/>
              <a:buChar char="ü"/>
            </a:pPr>
            <a:r>
              <a:rPr lang="el-GR" sz="2400" dirty="0">
                <a:solidFill>
                  <a:schemeClr val="accent2">
                    <a:lumMod val="50000"/>
                  </a:schemeClr>
                </a:solidFill>
              </a:rPr>
              <a:t>Τα παιδιά βρίσκουν το μνημείο, σημειώνουν τους γύρω δρόμους και χαράσσουν τη διαδρομή από το σχολείο ως το μνημείο. </a:t>
            </a:r>
          </a:p>
          <a:p>
            <a:pPr marL="342900" indent="-342900" algn="just">
              <a:buFont typeface="Wingdings" panose="05000000000000000000" pitchFamily="2" charset="2"/>
              <a:buChar char="ü"/>
            </a:pPr>
            <a:r>
              <a:rPr lang="el-GR" sz="2400" dirty="0">
                <a:solidFill>
                  <a:schemeClr val="accent2">
                    <a:lumMod val="50000"/>
                  </a:schemeClr>
                </a:solidFill>
              </a:rPr>
              <a:t>Συγκεντρώνεται το σχετικό µε το  θέμα μελέτης υλικό από τους μαθητές, ανάλογα µε τα ιδιαίτερα ενδιαφέροντα, τις ανάγκες και τις επιθυμίες τους.</a:t>
            </a:r>
          </a:p>
          <a:p>
            <a:pPr marL="342900" indent="-342900" algn="just">
              <a:buFont typeface="Wingdings" panose="05000000000000000000" pitchFamily="2" charset="2"/>
              <a:buChar char="ü"/>
            </a:pPr>
            <a:r>
              <a:rPr lang="el-GR" sz="2400" dirty="0">
                <a:solidFill>
                  <a:schemeClr val="accent2">
                    <a:lumMod val="50000"/>
                  </a:schemeClr>
                </a:solidFill>
              </a:rPr>
              <a:t>Ο εκπαιδευτικός ενημερώνει τα παιδιά για τους χώρους στους οποίους υπάρχουν οι πηγές της γνώσης (Γ.Α.Κ., βιβλιοθήκες, μουσεία, Εφορείες Αρχαιοτήτων κ.α.).</a:t>
            </a:r>
          </a:p>
        </p:txBody>
      </p:sp>
      <p:sp>
        <p:nvSpPr>
          <p:cNvPr id="3" name="Θέση αριθμού διαφάνειας 2">
            <a:extLst>
              <a:ext uri="{FF2B5EF4-FFF2-40B4-BE49-F238E27FC236}">
                <a16:creationId xmlns:a16="http://schemas.microsoft.com/office/drawing/2014/main" id="{92591FF4-EB20-44B8-BD03-878D8345EC6F}"/>
              </a:ext>
            </a:extLst>
          </p:cNvPr>
          <p:cNvSpPr>
            <a:spLocks noGrp="1"/>
          </p:cNvSpPr>
          <p:nvPr>
            <p:ph type="sldNum" sz="quarter" idx="12"/>
          </p:nvPr>
        </p:nvSpPr>
        <p:spPr/>
        <p:txBody>
          <a:bodyPr/>
          <a:lstStyle/>
          <a:p>
            <a:fld id="{07981EEA-4693-4605-B586-7EAC5C57DFE4}" type="slidenum">
              <a:rPr lang="el-GR" smtClean="0"/>
              <a:pPr/>
              <a:t>44</a:t>
            </a:fld>
            <a:endParaRPr lang="el-GR"/>
          </a:p>
        </p:txBody>
      </p:sp>
    </p:spTree>
    <p:extLst>
      <p:ext uri="{BB962C8B-B14F-4D97-AF65-F5344CB8AC3E}">
        <p14:creationId xmlns:p14="http://schemas.microsoft.com/office/powerpoint/2010/main" val="74872835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αριθμού διαφάνειας 1">
            <a:extLst>
              <a:ext uri="{FF2B5EF4-FFF2-40B4-BE49-F238E27FC236}">
                <a16:creationId xmlns:a16="http://schemas.microsoft.com/office/drawing/2014/main" id="{0A76595A-10AE-4C1F-9112-6085593E78BD}"/>
              </a:ext>
            </a:extLst>
          </p:cNvPr>
          <p:cNvSpPr>
            <a:spLocks noGrp="1"/>
          </p:cNvSpPr>
          <p:nvPr>
            <p:ph type="sldNum" sz="quarter" idx="12"/>
          </p:nvPr>
        </p:nvSpPr>
        <p:spPr/>
        <p:txBody>
          <a:bodyPr/>
          <a:lstStyle/>
          <a:p>
            <a:fld id="{07981EEA-4693-4605-B586-7EAC5C57DFE4}" type="slidenum">
              <a:rPr lang="el-GR" smtClean="0"/>
              <a:pPr/>
              <a:t>45</a:t>
            </a:fld>
            <a:endParaRPr lang="el-GR"/>
          </a:p>
        </p:txBody>
      </p:sp>
      <p:pic>
        <p:nvPicPr>
          <p:cNvPr id="3" name="Εικόνα 2">
            <a:extLst>
              <a:ext uri="{FF2B5EF4-FFF2-40B4-BE49-F238E27FC236}">
                <a16:creationId xmlns:a16="http://schemas.microsoft.com/office/drawing/2014/main" id="{EEFC77F6-E941-44B1-86FA-E05E947B6DDE}"/>
              </a:ext>
            </a:extLst>
          </p:cNvPr>
          <p:cNvPicPr>
            <a:picLocks noChangeAspect="1"/>
          </p:cNvPicPr>
          <p:nvPr/>
        </p:nvPicPr>
        <p:blipFill>
          <a:blip r:embed="rId2"/>
          <a:stretch>
            <a:fillRect/>
          </a:stretch>
        </p:blipFill>
        <p:spPr>
          <a:xfrm>
            <a:off x="745067" y="1508160"/>
            <a:ext cx="4398786" cy="3240405"/>
          </a:xfrm>
          <a:prstGeom prst="rect">
            <a:avLst/>
          </a:prstGeom>
        </p:spPr>
      </p:pic>
      <p:pic>
        <p:nvPicPr>
          <p:cNvPr id="4" name="Εικόνα 3">
            <a:extLst>
              <a:ext uri="{FF2B5EF4-FFF2-40B4-BE49-F238E27FC236}">
                <a16:creationId xmlns:a16="http://schemas.microsoft.com/office/drawing/2014/main" id="{1FA34E18-7CF3-4193-96EB-876C80478917}"/>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6000" contrast="61000"/>
                    </a14:imgEffect>
                  </a14:imgLayer>
                </a14:imgProps>
              </a:ext>
            </a:extLst>
          </a:blip>
          <a:stretch>
            <a:fillRect/>
          </a:stretch>
        </p:blipFill>
        <p:spPr>
          <a:xfrm>
            <a:off x="6378223" y="845964"/>
            <a:ext cx="4865158" cy="3906869"/>
          </a:xfrm>
          <a:prstGeom prst="rect">
            <a:avLst/>
          </a:prstGeom>
        </p:spPr>
      </p:pic>
    </p:spTree>
    <p:extLst>
      <p:ext uri="{BB962C8B-B14F-4D97-AF65-F5344CB8AC3E}">
        <p14:creationId xmlns:p14="http://schemas.microsoft.com/office/powerpoint/2010/main" val="118234315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αριθμού διαφάνειας 1">
            <a:extLst>
              <a:ext uri="{FF2B5EF4-FFF2-40B4-BE49-F238E27FC236}">
                <a16:creationId xmlns:a16="http://schemas.microsoft.com/office/drawing/2014/main" id="{F5E0B53E-0892-459F-9E37-43192A7C751B}"/>
              </a:ext>
            </a:extLst>
          </p:cNvPr>
          <p:cNvSpPr>
            <a:spLocks noGrp="1"/>
          </p:cNvSpPr>
          <p:nvPr>
            <p:ph type="sldNum" sz="quarter" idx="12"/>
          </p:nvPr>
        </p:nvSpPr>
        <p:spPr/>
        <p:txBody>
          <a:bodyPr/>
          <a:lstStyle/>
          <a:p>
            <a:fld id="{07981EEA-4693-4605-B586-7EAC5C57DFE4}" type="slidenum">
              <a:rPr lang="el-GR" smtClean="0"/>
              <a:pPr/>
              <a:t>46</a:t>
            </a:fld>
            <a:endParaRPr lang="el-GR"/>
          </a:p>
        </p:txBody>
      </p:sp>
      <p:pic>
        <p:nvPicPr>
          <p:cNvPr id="1026" name="Εικόνα 1">
            <a:extLst>
              <a:ext uri="{FF2B5EF4-FFF2-40B4-BE49-F238E27FC236}">
                <a16:creationId xmlns:a16="http://schemas.microsoft.com/office/drawing/2014/main" id="{D6CD9877-A63D-4C98-AE73-75403082C8A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2560" y="914400"/>
            <a:ext cx="3960986" cy="49685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Εικόνα 7" descr="C:\Users\Dimitris\Desktop\larisa\ΛΆΡΙΣΑ ΚΕΝΤΡΙΚΉ ΠΛΑΤΕΙΑ.jpg">
            <a:extLst>
              <a:ext uri="{FF2B5EF4-FFF2-40B4-BE49-F238E27FC236}">
                <a16:creationId xmlns:a16="http://schemas.microsoft.com/office/drawing/2014/main" id="{AA3F2320-4FFE-4CA8-98E3-1C775CADD0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62185" y="817563"/>
            <a:ext cx="3048000" cy="188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Εικόνα 10" descr="C:\Users\Dimitris\Desktop\larisa\τιτανια λαρισα.jpg">
            <a:extLst>
              <a:ext uri="{FF2B5EF4-FFF2-40B4-BE49-F238E27FC236}">
                <a16:creationId xmlns:a16="http://schemas.microsoft.com/office/drawing/2014/main" id="{25FF9220-00B8-4E11-A075-C7C80D36D45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67275" y="4166999"/>
            <a:ext cx="2426937" cy="1802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9" name="il_fi" descr="http://www.kosmoslarissa.gr/images/items/123308884542_sml.jpg">
            <a:extLst>
              <a:ext uri="{FF2B5EF4-FFF2-40B4-BE49-F238E27FC236}">
                <a16:creationId xmlns:a16="http://schemas.microsoft.com/office/drawing/2014/main" id="{AF64E52A-97F6-4EAD-8A1D-F9A4D58F1FD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48824" y="715963"/>
            <a:ext cx="1876425" cy="232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0" name="il_fi" descr="http://www.dromon-engineering.gr/images/stories/Articles/Larissa.jpg">
            <a:extLst>
              <a:ext uri="{FF2B5EF4-FFF2-40B4-BE49-F238E27FC236}">
                <a16:creationId xmlns:a16="http://schemas.microsoft.com/office/drawing/2014/main" id="{091E9032-5C4C-4339-9110-B89DEDDF858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37942" y="2873021"/>
            <a:ext cx="4752975" cy="300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8941763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αριθμού διαφάνειας 1">
            <a:extLst>
              <a:ext uri="{FF2B5EF4-FFF2-40B4-BE49-F238E27FC236}">
                <a16:creationId xmlns:a16="http://schemas.microsoft.com/office/drawing/2014/main" id="{41E58AEE-7B17-4248-A14C-004874A2D2B3}"/>
              </a:ext>
            </a:extLst>
          </p:cNvPr>
          <p:cNvSpPr>
            <a:spLocks noGrp="1"/>
          </p:cNvSpPr>
          <p:nvPr>
            <p:ph type="sldNum" sz="quarter" idx="12"/>
          </p:nvPr>
        </p:nvSpPr>
        <p:spPr/>
        <p:txBody>
          <a:bodyPr/>
          <a:lstStyle/>
          <a:p>
            <a:fld id="{07981EEA-4693-4605-B586-7EAC5C57DFE4}" type="slidenum">
              <a:rPr lang="el-GR" smtClean="0"/>
              <a:pPr/>
              <a:t>47</a:t>
            </a:fld>
            <a:endParaRPr lang="el-GR"/>
          </a:p>
        </p:txBody>
      </p:sp>
      <p:pic>
        <p:nvPicPr>
          <p:cNvPr id="3" name="Εικόνα 29">
            <a:extLst>
              <a:ext uri="{FF2B5EF4-FFF2-40B4-BE49-F238E27FC236}">
                <a16:creationId xmlns:a16="http://schemas.microsoft.com/office/drawing/2014/main" id="{8C7A9C36-0F1B-4D63-ADFC-46553F6BEB1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9244" y="616691"/>
            <a:ext cx="10476089" cy="56317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3062705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αριθμού διαφάνειας 1">
            <a:extLst>
              <a:ext uri="{FF2B5EF4-FFF2-40B4-BE49-F238E27FC236}">
                <a16:creationId xmlns:a16="http://schemas.microsoft.com/office/drawing/2014/main" id="{253F3789-40C5-44DC-9A2E-C8E352034A52}"/>
              </a:ext>
            </a:extLst>
          </p:cNvPr>
          <p:cNvSpPr>
            <a:spLocks noGrp="1"/>
          </p:cNvSpPr>
          <p:nvPr>
            <p:ph type="sldNum" sz="quarter" idx="12"/>
          </p:nvPr>
        </p:nvSpPr>
        <p:spPr/>
        <p:txBody>
          <a:bodyPr/>
          <a:lstStyle/>
          <a:p>
            <a:fld id="{07981EEA-4693-4605-B586-7EAC5C57DFE4}" type="slidenum">
              <a:rPr lang="el-GR" smtClean="0"/>
              <a:pPr/>
              <a:t>48</a:t>
            </a:fld>
            <a:endParaRPr lang="el-GR"/>
          </a:p>
        </p:txBody>
      </p:sp>
      <p:pic>
        <p:nvPicPr>
          <p:cNvPr id="3" name="Εικόνα 2">
            <a:extLst>
              <a:ext uri="{FF2B5EF4-FFF2-40B4-BE49-F238E27FC236}">
                <a16:creationId xmlns:a16="http://schemas.microsoft.com/office/drawing/2014/main" id="{EEDCD326-1A4A-45E0-9AE7-160C315C2575}"/>
              </a:ext>
            </a:extLst>
          </p:cNvPr>
          <p:cNvPicPr>
            <a:picLocks noChangeAspect="1"/>
          </p:cNvPicPr>
          <p:nvPr/>
        </p:nvPicPr>
        <p:blipFill>
          <a:blip r:embed="rId2"/>
          <a:stretch>
            <a:fillRect/>
          </a:stretch>
        </p:blipFill>
        <p:spPr>
          <a:xfrm>
            <a:off x="1038754" y="819150"/>
            <a:ext cx="2257425" cy="5429250"/>
          </a:xfrm>
          <a:prstGeom prst="rect">
            <a:avLst/>
          </a:prstGeom>
        </p:spPr>
      </p:pic>
      <p:pic>
        <p:nvPicPr>
          <p:cNvPr id="4" name="Εικόνα 3">
            <a:extLst>
              <a:ext uri="{FF2B5EF4-FFF2-40B4-BE49-F238E27FC236}">
                <a16:creationId xmlns:a16="http://schemas.microsoft.com/office/drawing/2014/main" id="{65F6F493-DF12-4787-950F-32EC88AD6374}"/>
              </a:ext>
            </a:extLst>
          </p:cNvPr>
          <p:cNvPicPr>
            <a:picLocks noChangeAspect="1"/>
          </p:cNvPicPr>
          <p:nvPr/>
        </p:nvPicPr>
        <p:blipFill>
          <a:blip r:embed="rId3"/>
          <a:stretch>
            <a:fillRect/>
          </a:stretch>
        </p:blipFill>
        <p:spPr>
          <a:xfrm>
            <a:off x="3488972" y="819150"/>
            <a:ext cx="2324100" cy="5149850"/>
          </a:xfrm>
          <a:prstGeom prst="rect">
            <a:avLst/>
          </a:prstGeom>
        </p:spPr>
      </p:pic>
      <p:pic>
        <p:nvPicPr>
          <p:cNvPr id="5" name="Εικόνα 4">
            <a:extLst>
              <a:ext uri="{FF2B5EF4-FFF2-40B4-BE49-F238E27FC236}">
                <a16:creationId xmlns:a16="http://schemas.microsoft.com/office/drawing/2014/main" id="{3F5F7C7E-A66C-4EBB-BADB-8320E70A7117}"/>
              </a:ext>
            </a:extLst>
          </p:cNvPr>
          <p:cNvPicPr>
            <a:picLocks noChangeAspect="1"/>
          </p:cNvPicPr>
          <p:nvPr/>
        </p:nvPicPr>
        <p:blipFill>
          <a:blip r:embed="rId4"/>
          <a:stretch>
            <a:fillRect/>
          </a:stretch>
        </p:blipFill>
        <p:spPr>
          <a:xfrm>
            <a:off x="6005865" y="819149"/>
            <a:ext cx="3333750" cy="4960761"/>
          </a:xfrm>
          <a:prstGeom prst="rect">
            <a:avLst/>
          </a:prstGeom>
        </p:spPr>
      </p:pic>
      <p:pic>
        <p:nvPicPr>
          <p:cNvPr id="6" name="Εικόνα 5">
            <a:extLst>
              <a:ext uri="{FF2B5EF4-FFF2-40B4-BE49-F238E27FC236}">
                <a16:creationId xmlns:a16="http://schemas.microsoft.com/office/drawing/2014/main" id="{813B7EC9-C767-4721-BDB2-96373FDE8A40}"/>
              </a:ext>
            </a:extLst>
          </p:cNvPr>
          <p:cNvPicPr>
            <a:picLocks noChangeAspect="1"/>
          </p:cNvPicPr>
          <p:nvPr/>
        </p:nvPicPr>
        <p:blipFill>
          <a:blip r:embed="rId5"/>
          <a:stretch>
            <a:fillRect/>
          </a:stretch>
        </p:blipFill>
        <p:spPr>
          <a:xfrm>
            <a:off x="9339615" y="1250596"/>
            <a:ext cx="2257425" cy="4529313"/>
          </a:xfrm>
          <a:prstGeom prst="rect">
            <a:avLst/>
          </a:prstGeom>
        </p:spPr>
      </p:pic>
    </p:spTree>
    <p:extLst>
      <p:ext uri="{BB962C8B-B14F-4D97-AF65-F5344CB8AC3E}">
        <p14:creationId xmlns:p14="http://schemas.microsoft.com/office/powerpoint/2010/main" val="276806094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b="1" dirty="0">
                <a:solidFill>
                  <a:schemeClr val="accent2">
                    <a:lumMod val="50000"/>
                  </a:schemeClr>
                </a:solidFill>
              </a:rPr>
              <a:t>Φάσεις διδακτικού σεναρίου</a:t>
            </a:r>
          </a:p>
        </p:txBody>
      </p:sp>
      <p:sp>
        <p:nvSpPr>
          <p:cNvPr id="3" name="Θέση περιεχομένου 2"/>
          <p:cNvSpPr>
            <a:spLocks noGrp="1"/>
          </p:cNvSpPr>
          <p:nvPr>
            <p:ph idx="1"/>
          </p:nvPr>
        </p:nvSpPr>
        <p:spPr>
          <a:solidFill>
            <a:srgbClr val="F9F9F9"/>
          </a:solidFill>
          <a:ln>
            <a:solidFill>
              <a:schemeClr val="accent2">
                <a:lumMod val="20000"/>
                <a:lumOff val="80000"/>
              </a:schemeClr>
            </a:solidFill>
          </a:ln>
        </p:spPr>
        <p:txBody>
          <a:bodyPr>
            <a:normAutofit/>
          </a:bodyPr>
          <a:lstStyle/>
          <a:p>
            <a:pPr marL="0" indent="0" algn="ctr">
              <a:buNone/>
            </a:pPr>
            <a:endParaRPr lang="el-GR" sz="3600" b="1" dirty="0">
              <a:solidFill>
                <a:schemeClr val="accent2">
                  <a:lumMod val="50000"/>
                </a:schemeClr>
              </a:solidFill>
            </a:endParaRPr>
          </a:p>
          <a:p>
            <a:pPr marL="0" indent="0" algn="ctr">
              <a:buNone/>
            </a:pPr>
            <a:r>
              <a:rPr lang="el-GR" sz="3600" b="1" dirty="0">
                <a:solidFill>
                  <a:schemeClr val="accent2">
                    <a:lumMod val="50000"/>
                  </a:schemeClr>
                </a:solidFill>
              </a:rPr>
              <a:t>3ο Επίπεδο: </a:t>
            </a:r>
            <a:r>
              <a:rPr lang="el-GR" sz="3600" dirty="0">
                <a:solidFill>
                  <a:schemeClr val="accent2">
                    <a:lumMod val="50000"/>
                  </a:schemeClr>
                </a:solidFill>
              </a:rPr>
              <a:t>Διερεύνηση ζητήματος/προβλήματος</a:t>
            </a:r>
          </a:p>
          <a:p>
            <a:pPr marL="0" indent="0" algn="ctr">
              <a:buNone/>
            </a:pPr>
            <a:r>
              <a:rPr lang="el-GR" sz="3600" b="1" dirty="0">
                <a:solidFill>
                  <a:schemeClr val="accent2">
                    <a:lumMod val="50000"/>
                  </a:schemeClr>
                </a:solidFill>
              </a:rPr>
              <a:t>«Μια μέρα στο μνημείο»</a:t>
            </a:r>
          </a:p>
          <a:p>
            <a:pPr marL="0" indent="0" algn="ctr">
              <a:buNone/>
            </a:pPr>
            <a:r>
              <a:rPr lang="el-GR" sz="3600" dirty="0">
                <a:solidFill>
                  <a:schemeClr val="accent2">
                    <a:lumMod val="50000"/>
                  </a:schemeClr>
                </a:solidFill>
              </a:rPr>
              <a:t>Μελέτη πεδίου</a:t>
            </a:r>
          </a:p>
        </p:txBody>
      </p:sp>
      <p:sp>
        <p:nvSpPr>
          <p:cNvPr id="6" name="Θέση αριθμού διαφάνειας 5">
            <a:extLst>
              <a:ext uri="{FF2B5EF4-FFF2-40B4-BE49-F238E27FC236}">
                <a16:creationId xmlns:a16="http://schemas.microsoft.com/office/drawing/2014/main" id="{C8B01E5D-AD4E-436F-B4FA-B82416671F1B}"/>
              </a:ext>
            </a:extLst>
          </p:cNvPr>
          <p:cNvSpPr>
            <a:spLocks noGrp="1"/>
          </p:cNvSpPr>
          <p:nvPr>
            <p:ph type="sldNum" sz="quarter" idx="12"/>
          </p:nvPr>
        </p:nvSpPr>
        <p:spPr/>
        <p:txBody>
          <a:bodyPr/>
          <a:lstStyle/>
          <a:p>
            <a:fld id="{07981EEA-4693-4605-B586-7EAC5C57DFE4}" type="slidenum">
              <a:rPr lang="el-GR" smtClean="0"/>
              <a:pPr/>
              <a:t>49</a:t>
            </a:fld>
            <a:endParaRPr lang="el-GR"/>
          </a:p>
        </p:txBody>
      </p:sp>
    </p:spTree>
    <p:extLst>
      <p:ext uri="{BB962C8B-B14F-4D97-AF65-F5344CB8AC3E}">
        <p14:creationId xmlns:p14="http://schemas.microsoft.com/office/powerpoint/2010/main" val="3599290840"/>
      </p:ext>
    </p:extLst>
  </p:cSld>
  <p:clrMapOvr>
    <a:masterClrMapping/>
  </p:clrMapOvr>
  <p:transition spd="med">
    <p:pull/>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335249-1664-CE4A-078C-E0759D4E8ABF}"/>
            </a:ext>
          </a:extLst>
        </p:cNvPr>
        <p:cNvGrpSpPr/>
        <p:nvPr/>
      </p:nvGrpSpPr>
      <p:grpSpPr>
        <a:xfrm>
          <a:off x="0" y="0"/>
          <a:ext cx="0" cy="0"/>
          <a:chOff x="0" y="0"/>
          <a:chExt cx="0" cy="0"/>
        </a:xfrm>
      </p:grpSpPr>
      <p:pic>
        <p:nvPicPr>
          <p:cNvPr id="1028" name="Picture 4" descr="Draw Kids Royalty-Free Images, Stock Photos &amp; Pictures | Shutterstock">
            <a:extLst>
              <a:ext uri="{FF2B5EF4-FFF2-40B4-BE49-F238E27FC236}">
                <a16:creationId xmlns:a16="http://schemas.microsoft.com/office/drawing/2014/main" id="{4723BBCA-DACD-1F5C-7607-14220A1602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08178"/>
            <a:ext cx="6158479" cy="2428696"/>
          </a:xfrm>
          <a:prstGeom prst="rect">
            <a:avLst/>
          </a:prstGeom>
          <a:noFill/>
          <a:extLst>
            <a:ext uri="{909E8E84-426E-40DD-AFC4-6F175D3DCCD1}">
              <a14:hiddenFill xmlns:a14="http://schemas.microsoft.com/office/drawing/2010/main">
                <a:solidFill>
                  <a:srgbClr val="FFFFFF"/>
                </a:solidFill>
              </a14:hiddenFill>
            </a:ext>
          </a:extLst>
        </p:spPr>
      </p:pic>
      <p:sp>
        <p:nvSpPr>
          <p:cNvPr id="13" name="Ορθογώνιο 12">
            <a:extLst>
              <a:ext uri="{FF2B5EF4-FFF2-40B4-BE49-F238E27FC236}">
                <a16:creationId xmlns:a16="http://schemas.microsoft.com/office/drawing/2014/main" id="{A8481B87-BFF1-0AFC-C6C6-17F5291EC145}"/>
              </a:ext>
            </a:extLst>
          </p:cNvPr>
          <p:cNvSpPr/>
          <p:nvPr/>
        </p:nvSpPr>
        <p:spPr>
          <a:xfrm>
            <a:off x="2334491" y="2451212"/>
            <a:ext cx="1667017" cy="265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latin typeface="Book Antiqua" panose="02040602050305030304" pitchFamily="18" charset="0"/>
            </a:endParaRPr>
          </a:p>
        </p:txBody>
      </p:sp>
      <p:pic>
        <p:nvPicPr>
          <p:cNvPr id="1030" name="Picture 6" descr="Kid Behind Tree: Over 463 Royalty-Free Licensable Stock Illustrations &amp;  Drawings | Shutterstock">
            <a:extLst>
              <a:ext uri="{FF2B5EF4-FFF2-40B4-BE49-F238E27FC236}">
                <a16:creationId xmlns:a16="http://schemas.microsoft.com/office/drawing/2014/main" id="{078833F7-1DC1-9405-5F99-AFDA0729FB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128199"/>
            <a:ext cx="5876260" cy="2082725"/>
          </a:xfrm>
          <a:prstGeom prst="rect">
            <a:avLst/>
          </a:prstGeom>
          <a:noFill/>
          <a:extLst>
            <a:ext uri="{909E8E84-426E-40DD-AFC4-6F175D3DCCD1}">
              <a14:hiddenFill xmlns:a14="http://schemas.microsoft.com/office/drawing/2010/main">
                <a:solidFill>
                  <a:srgbClr val="FFFFFF"/>
                </a:solidFill>
              </a14:hiddenFill>
            </a:ext>
          </a:extLst>
        </p:spPr>
      </p:pic>
      <p:sp>
        <p:nvSpPr>
          <p:cNvPr id="2" name="Τίτλος 1">
            <a:extLst>
              <a:ext uri="{FF2B5EF4-FFF2-40B4-BE49-F238E27FC236}">
                <a16:creationId xmlns:a16="http://schemas.microsoft.com/office/drawing/2014/main" id="{2870C6F5-0228-5DD9-391B-447E093B80FE}"/>
              </a:ext>
            </a:extLst>
          </p:cNvPr>
          <p:cNvSpPr>
            <a:spLocks noGrp="1"/>
          </p:cNvSpPr>
          <p:nvPr>
            <p:ph type="title"/>
          </p:nvPr>
        </p:nvSpPr>
        <p:spPr/>
        <p:txBody>
          <a:bodyPr>
            <a:normAutofit fontScale="90000"/>
          </a:bodyPr>
          <a:lstStyle/>
          <a:p>
            <a:r>
              <a:rPr lang="el-GR" dirty="0">
                <a:latin typeface="Book Antiqua" panose="02040602050305030304" pitchFamily="18" charset="0"/>
              </a:rPr>
              <a:t>Προγράμματα Σχολικών Δραστηριοτήτων</a:t>
            </a:r>
          </a:p>
        </p:txBody>
      </p:sp>
      <p:sp>
        <p:nvSpPr>
          <p:cNvPr id="8" name="Θέση υποσέλιδου 7">
            <a:extLst>
              <a:ext uri="{FF2B5EF4-FFF2-40B4-BE49-F238E27FC236}">
                <a16:creationId xmlns:a16="http://schemas.microsoft.com/office/drawing/2014/main" id="{F428FB59-93E2-DEE5-E0FF-317404DD583B}"/>
              </a:ext>
            </a:extLst>
          </p:cNvPr>
          <p:cNvSpPr>
            <a:spLocks noGrp="1"/>
          </p:cNvSpPr>
          <p:nvPr>
            <p:ph type="ftr" sz="quarter" idx="14"/>
          </p:nvPr>
        </p:nvSpPr>
        <p:spPr/>
        <p:txBody>
          <a:bodyPr/>
          <a:lstStyle/>
          <a:p>
            <a:pPr rtl="0"/>
            <a:r>
              <a:rPr lang="el-GR">
                <a:latin typeface="Book Antiqua" panose="02040602050305030304" pitchFamily="18" charset="0"/>
              </a:rPr>
              <a:t>Προσθήκη υποσέλιδου</a:t>
            </a:r>
            <a:endParaRPr lang="el-GR" dirty="0">
              <a:latin typeface="Book Antiqua" panose="02040602050305030304" pitchFamily="18" charset="0"/>
            </a:endParaRPr>
          </a:p>
        </p:txBody>
      </p:sp>
      <p:sp>
        <p:nvSpPr>
          <p:cNvPr id="9" name="Θέση αριθμού διαφάνειας 8">
            <a:extLst>
              <a:ext uri="{FF2B5EF4-FFF2-40B4-BE49-F238E27FC236}">
                <a16:creationId xmlns:a16="http://schemas.microsoft.com/office/drawing/2014/main" id="{034DE104-31D4-BFA7-291F-080B55641069}"/>
              </a:ext>
            </a:extLst>
          </p:cNvPr>
          <p:cNvSpPr>
            <a:spLocks noGrp="1"/>
          </p:cNvSpPr>
          <p:nvPr>
            <p:ph type="sldNum" sz="quarter" idx="33"/>
          </p:nvPr>
        </p:nvSpPr>
        <p:spPr/>
        <p:txBody>
          <a:bodyPr/>
          <a:lstStyle/>
          <a:p>
            <a:pPr rtl="0"/>
            <a:fld id="{19B51A1E-902D-48AF-9020-955120F399B6}" type="slidenum">
              <a:rPr lang="el-GR" smtClean="0">
                <a:latin typeface="Book Antiqua" panose="02040602050305030304" pitchFamily="18" charset="0"/>
              </a:rPr>
              <a:pPr rtl="0"/>
              <a:t>5</a:t>
            </a:fld>
            <a:endParaRPr lang="el-GR" dirty="0">
              <a:latin typeface="Book Antiqua" panose="02040602050305030304" pitchFamily="18" charset="0"/>
            </a:endParaRPr>
          </a:p>
        </p:txBody>
      </p:sp>
      <p:sp>
        <p:nvSpPr>
          <p:cNvPr id="12" name="Ορθογώνιο 11">
            <a:extLst>
              <a:ext uri="{FF2B5EF4-FFF2-40B4-BE49-F238E27FC236}">
                <a16:creationId xmlns:a16="http://schemas.microsoft.com/office/drawing/2014/main" id="{DCF1B1C9-7A35-DDC2-40D9-536EC3ECF4D8}"/>
              </a:ext>
            </a:extLst>
          </p:cNvPr>
          <p:cNvSpPr/>
          <p:nvPr/>
        </p:nvSpPr>
        <p:spPr>
          <a:xfrm>
            <a:off x="8125568" y="2020359"/>
            <a:ext cx="1667017" cy="265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latin typeface="Book Antiqua" panose="02040602050305030304" pitchFamily="18" charset="0"/>
            </a:endParaRPr>
          </a:p>
        </p:txBody>
      </p:sp>
      <p:sp>
        <p:nvSpPr>
          <p:cNvPr id="4" name="TextBox 3">
            <a:extLst>
              <a:ext uri="{FF2B5EF4-FFF2-40B4-BE49-F238E27FC236}">
                <a16:creationId xmlns:a16="http://schemas.microsoft.com/office/drawing/2014/main" id="{4AC61727-4CD8-CF7E-AAC4-6443C5331B5E}"/>
              </a:ext>
            </a:extLst>
          </p:cNvPr>
          <p:cNvSpPr txBox="1"/>
          <p:nvPr/>
        </p:nvSpPr>
        <p:spPr>
          <a:xfrm>
            <a:off x="387201" y="1995836"/>
            <a:ext cx="5510531" cy="1477328"/>
          </a:xfrm>
          <a:prstGeom prst="rect">
            <a:avLst/>
          </a:prstGeom>
          <a:noFill/>
        </p:spPr>
        <p:txBody>
          <a:bodyPr wrap="square">
            <a:spAutoFit/>
          </a:bodyPr>
          <a:lstStyle/>
          <a:p>
            <a:pPr marL="0" indent="0">
              <a:buNone/>
            </a:pPr>
            <a:r>
              <a:rPr lang="el-GR" dirty="0"/>
              <a:t>Κατά την περσινή </a:t>
            </a:r>
            <a:r>
              <a:rPr lang="el-GR" dirty="0" err="1"/>
              <a:t>Σχολ</a:t>
            </a:r>
            <a:r>
              <a:rPr lang="el-GR" dirty="0"/>
              <a:t>. Χρονιά υλοποιήθηκαν </a:t>
            </a:r>
            <a:r>
              <a:rPr lang="el-GR" b="1" dirty="0"/>
              <a:t>281 Προγράμματα Σχολικών Δραστηριοτήτων</a:t>
            </a:r>
            <a:r>
              <a:rPr lang="el-GR" dirty="0"/>
              <a:t>:</a:t>
            </a:r>
          </a:p>
          <a:p>
            <a:pPr marL="0" indent="0">
              <a:buNone/>
            </a:pPr>
            <a:r>
              <a:rPr lang="el-GR" b="1" dirty="0"/>
              <a:t>Προγράμματα Περιβαλλοντικής </a:t>
            </a:r>
            <a:r>
              <a:rPr lang="el-GR" b="1" dirty="0" err="1"/>
              <a:t>Εκπ</a:t>
            </a:r>
            <a:r>
              <a:rPr lang="el-GR" b="1" dirty="0"/>
              <a:t>/</a:t>
            </a:r>
            <a:r>
              <a:rPr lang="el-GR" b="1" dirty="0" err="1"/>
              <a:t>σης</a:t>
            </a:r>
            <a:r>
              <a:rPr lang="el-GR" b="1" dirty="0"/>
              <a:t>: </a:t>
            </a:r>
            <a:r>
              <a:rPr lang="el-GR" dirty="0"/>
              <a:t>86</a:t>
            </a:r>
          </a:p>
          <a:p>
            <a:pPr marL="0" indent="0">
              <a:buNone/>
            </a:pPr>
            <a:r>
              <a:rPr lang="el-GR" b="1" dirty="0"/>
              <a:t>Προγράμματα Αγωγής Υγείας</a:t>
            </a:r>
            <a:r>
              <a:rPr lang="el-GR" dirty="0"/>
              <a:t>: 85</a:t>
            </a:r>
          </a:p>
          <a:p>
            <a:pPr marL="0" indent="0">
              <a:buNone/>
            </a:pPr>
            <a:r>
              <a:rPr lang="el-GR" b="1" dirty="0"/>
              <a:t>Προγράμματα Πολιτιστικών Θεμάτων</a:t>
            </a:r>
            <a:r>
              <a:rPr lang="el-GR" dirty="0"/>
              <a:t>: 110</a:t>
            </a:r>
          </a:p>
        </p:txBody>
      </p:sp>
      <p:pic>
        <p:nvPicPr>
          <p:cNvPr id="14" name="Θέση περιεχομένου 13">
            <a:extLst>
              <a:ext uri="{FF2B5EF4-FFF2-40B4-BE49-F238E27FC236}">
                <a16:creationId xmlns:a16="http://schemas.microsoft.com/office/drawing/2014/main" id="{79806F77-ABF6-FCC0-AD71-F853592077DC}"/>
              </a:ext>
            </a:extLst>
          </p:cNvPr>
          <p:cNvPicPr>
            <a:picLocks noGrp="1" noChangeAspect="1"/>
          </p:cNvPicPr>
          <p:nvPr>
            <p:ph sz="half" idx="2"/>
          </p:nvPr>
        </p:nvPicPr>
        <p:blipFill>
          <a:blip r:embed="rId4"/>
          <a:stretch>
            <a:fillRect/>
          </a:stretch>
        </p:blipFill>
        <p:spPr>
          <a:xfrm>
            <a:off x="5672287" y="2210924"/>
            <a:ext cx="6002319" cy="4376427"/>
          </a:xfrm>
          <a:prstGeom prst="rect">
            <a:avLst/>
          </a:prstGeom>
        </p:spPr>
      </p:pic>
      <p:pic>
        <p:nvPicPr>
          <p:cNvPr id="15" name="Εικόνα 14">
            <a:extLst>
              <a:ext uri="{FF2B5EF4-FFF2-40B4-BE49-F238E27FC236}">
                <a16:creationId xmlns:a16="http://schemas.microsoft.com/office/drawing/2014/main" id="{97D86FF5-EFAC-7FAA-DA8E-D0A3F2CE964C}"/>
              </a:ext>
            </a:extLst>
          </p:cNvPr>
          <p:cNvPicPr>
            <a:picLocks noChangeAspect="1"/>
          </p:cNvPicPr>
          <p:nvPr/>
        </p:nvPicPr>
        <p:blipFill>
          <a:blip r:embed="rId5"/>
          <a:stretch>
            <a:fillRect/>
          </a:stretch>
        </p:blipFill>
        <p:spPr>
          <a:xfrm>
            <a:off x="260764" y="3473164"/>
            <a:ext cx="5024322" cy="3177119"/>
          </a:xfrm>
          <a:prstGeom prst="rect">
            <a:avLst/>
          </a:prstGeom>
        </p:spPr>
      </p:pic>
    </p:spTree>
    <p:extLst>
      <p:ext uri="{BB962C8B-B14F-4D97-AF65-F5344CB8AC3E}">
        <p14:creationId xmlns:p14="http://schemas.microsoft.com/office/powerpoint/2010/main" val="286126976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Τίτλος 2">
            <a:extLst>
              <a:ext uri="{FF2B5EF4-FFF2-40B4-BE49-F238E27FC236}">
                <a16:creationId xmlns:a16="http://schemas.microsoft.com/office/drawing/2014/main" id="{D4B05980-1B78-44C3-91CB-94AEDDBDCEBE}"/>
              </a:ext>
            </a:extLst>
          </p:cNvPr>
          <p:cNvSpPr>
            <a:spLocks noGrp="1"/>
          </p:cNvSpPr>
          <p:nvPr>
            <p:ph type="title"/>
          </p:nvPr>
        </p:nvSpPr>
        <p:spPr/>
        <p:txBody>
          <a:bodyPr/>
          <a:lstStyle/>
          <a:p>
            <a:r>
              <a:rPr lang="el-GR" dirty="0">
                <a:solidFill>
                  <a:schemeClr val="accent2">
                    <a:lumMod val="50000"/>
                  </a:schemeClr>
                </a:solidFill>
              </a:rPr>
              <a:t>«Μια μέρα στο μνημείο»</a:t>
            </a:r>
            <a:endParaRPr lang="el-GR" dirty="0"/>
          </a:p>
        </p:txBody>
      </p:sp>
      <p:pic>
        <p:nvPicPr>
          <p:cNvPr id="6" name="3 - Θέση περιεχομένου" descr="Φόρος τιμής στους Ολυμπιακούς Αγώνες">
            <a:hlinkClick r:id="rId2" tooltip="&quot;Πατήστε για να δείτε την εικόνα&quot;"/>
            <a:extLst>
              <a:ext uri="{FF2B5EF4-FFF2-40B4-BE49-F238E27FC236}">
                <a16:creationId xmlns:a16="http://schemas.microsoft.com/office/drawing/2014/main" id="{008E46E6-6BDA-429D-8F7D-63E22D38F24C}"/>
              </a:ext>
            </a:extLst>
          </p:cNvPr>
          <p:cNvPicPr>
            <a:picLocks noGrp="1"/>
          </p:cNvPicPr>
          <p:nvPr>
            <p:ph sz="half" idx="1"/>
          </p:nvPr>
        </p:nvPicPr>
        <p:blipFill>
          <a:blip r:embed="rId3"/>
          <a:srcRect/>
          <a:stretch>
            <a:fillRect/>
          </a:stretch>
        </p:blipFill>
        <p:spPr bwMode="auto">
          <a:xfrm>
            <a:off x="1298575" y="2890240"/>
            <a:ext cx="3081514" cy="2650732"/>
          </a:xfrm>
          <a:prstGeom prst="rect">
            <a:avLst/>
          </a:prstGeom>
          <a:noFill/>
          <a:ln w="9525">
            <a:noFill/>
            <a:miter lim="800000"/>
            <a:headEnd/>
            <a:tailEnd/>
          </a:ln>
        </p:spPr>
      </p:pic>
      <p:pic>
        <p:nvPicPr>
          <p:cNvPr id="7" name="Picture 3">
            <a:extLst>
              <a:ext uri="{FF2B5EF4-FFF2-40B4-BE49-F238E27FC236}">
                <a16:creationId xmlns:a16="http://schemas.microsoft.com/office/drawing/2014/main" id="{AF5A15E8-F085-42C8-9AA5-BF82AA2BF603}"/>
              </a:ext>
            </a:extLst>
          </p:cNvPr>
          <p:cNvPicPr>
            <a:picLocks noGrp="1" noChangeAspect="1" noChangeArrowheads="1"/>
          </p:cNvPicPr>
          <p:nvPr>
            <p:ph sz="half" idx="2"/>
          </p:nvPr>
        </p:nvPicPr>
        <p:blipFill>
          <a:blip r:embed="rId4"/>
          <a:srcRect/>
          <a:stretch>
            <a:fillRect/>
          </a:stretch>
        </p:blipFill>
        <p:spPr bwMode="auto">
          <a:xfrm>
            <a:off x="7631289" y="2752453"/>
            <a:ext cx="3265309" cy="2902844"/>
          </a:xfrm>
          <a:prstGeom prst="rect">
            <a:avLst/>
          </a:prstGeom>
          <a:noFill/>
          <a:ln w="9525">
            <a:noFill/>
            <a:miter lim="800000"/>
            <a:headEnd/>
            <a:tailEnd/>
          </a:ln>
        </p:spPr>
      </p:pic>
      <p:sp>
        <p:nvSpPr>
          <p:cNvPr id="5" name="Θέση αριθμού διαφάνειας 4">
            <a:extLst>
              <a:ext uri="{FF2B5EF4-FFF2-40B4-BE49-F238E27FC236}">
                <a16:creationId xmlns:a16="http://schemas.microsoft.com/office/drawing/2014/main" id="{29D07278-13C5-4B13-8CC3-04168449B583}"/>
              </a:ext>
            </a:extLst>
          </p:cNvPr>
          <p:cNvSpPr>
            <a:spLocks noGrp="1"/>
          </p:cNvSpPr>
          <p:nvPr>
            <p:ph type="sldNum" sz="quarter" idx="12"/>
          </p:nvPr>
        </p:nvSpPr>
        <p:spPr/>
        <p:txBody>
          <a:bodyPr/>
          <a:lstStyle/>
          <a:p>
            <a:fld id="{07981EEA-4693-4605-B586-7EAC5C57DFE4}" type="slidenum">
              <a:rPr lang="el-GR" smtClean="0"/>
              <a:pPr/>
              <a:t>50</a:t>
            </a:fld>
            <a:endParaRPr lang="el-GR"/>
          </a:p>
        </p:txBody>
      </p:sp>
      <p:pic>
        <p:nvPicPr>
          <p:cNvPr id="8" name="12 - Εικόνα" descr="https://3.bp.blogspot.com/-skNseH447_0/WDyyBes4GSI/AAAAAAAABS0/9uvT6vpdLxo2sk4nSkqdLkFUfY57Ks7WACPcB/s400/DSC03248.jpgA.jpg">
            <a:hlinkClick r:id="rId5"/>
            <a:extLst>
              <a:ext uri="{FF2B5EF4-FFF2-40B4-BE49-F238E27FC236}">
                <a16:creationId xmlns:a16="http://schemas.microsoft.com/office/drawing/2014/main" id="{B7A88AA2-9FAA-4A86-BEEC-9C6B6B80FBBF}"/>
              </a:ext>
            </a:extLst>
          </p:cNvPr>
          <p:cNvPicPr/>
          <p:nvPr/>
        </p:nvPicPr>
        <p:blipFill>
          <a:blip r:embed="rId6"/>
          <a:srcRect/>
          <a:stretch>
            <a:fillRect/>
          </a:stretch>
        </p:blipFill>
        <p:spPr bwMode="auto">
          <a:xfrm>
            <a:off x="4588842" y="3683594"/>
            <a:ext cx="2833694" cy="1857378"/>
          </a:xfrm>
          <a:prstGeom prst="rect">
            <a:avLst/>
          </a:prstGeom>
          <a:noFill/>
          <a:ln w="9525">
            <a:noFill/>
            <a:miter lim="800000"/>
            <a:headEnd/>
            <a:tailEnd/>
          </a:ln>
        </p:spPr>
      </p:pic>
      <p:pic>
        <p:nvPicPr>
          <p:cNvPr id="2" name="Εικόνα 1">
            <a:extLst>
              <a:ext uri="{FF2B5EF4-FFF2-40B4-BE49-F238E27FC236}">
                <a16:creationId xmlns:a16="http://schemas.microsoft.com/office/drawing/2014/main" id="{8EBEF9C0-D97B-446B-893A-1C50F895B79F}"/>
              </a:ext>
            </a:extLst>
          </p:cNvPr>
          <p:cNvPicPr>
            <a:picLocks noChangeAspect="1"/>
          </p:cNvPicPr>
          <p:nvPr/>
        </p:nvPicPr>
        <p:blipFill>
          <a:blip r:embed="rId7"/>
          <a:stretch>
            <a:fillRect/>
          </a:stretch>
        </p:blipFill>
        <p:spPr>
          <a:xfrm>
            <a:off x="1295403" y="529422"/>
            <a:ext cx="1730020" cy="2127614"/>
          </a:xfrm>
          <a:prstGeom prst="rect">
            <a:avLst/>
          </a:prstGeom>
        </p:spPr>
      </p:pic>
      <p:pic>
        <p:nvPicPr>
          <p:cNvPr id="9" name="Εικόνα 8">
            <a:extLst>
              <a:ext uri="{FF2B5EF4-FFF2-40B4-BE49-F238E27FC236}">
                <a16:creationId xmlns:a16="http://schemas.microsoft.com/office/drawing/2014/main" id="{4FFB670A-170F-4801-B5AA-F4A96BC339B1}"/>
              </a:ext>
            </a:extLst>
          </p:cNvPr>
          <p:cNvPicPr>
            <a:picLocks noChangeAspect="1"/>
          </p:cNvPicPr>
          <p:nvPr/>
        </p:nvPicPr>
        <p:blipFill>
          <a:blip r:embed="rId8"/>
          <a:stretch>
            <a:fillRect/>
          </a:stretch>
        </p:blipFill>
        <p:spPr>
          <a:xfrm>
            <a:off x="9421499" y="666003"/>
            <a:ext cx="1625174" cy="1853223"/>
          </a:xfrm>
          <a:prstGeom prst="rect">
            <a:avLst/>
          </a:prstGeom>
        </p:spPr>
      </p:pic>
    </p:spTree>
    <p:extLst>
      <p:ext uri="{BB962C8B-B14F-4D97-AF65-F5344CB8AC3E}">
        <p14:creationId xmlns:p14="http://schemas.microsoft.com/office/powerpoint/2010/main" val="413867822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Ορθογώνιο 4"/>
          <p:cNvSpPr/>
          <p:nvPr/>
        </p:nvSpPr>
        <p:spPr>
          <a:xfrm>
            <a:off x="5289177" y="706021"/>
            <a:ext cx="6203578" cy="5909310"/>
          </a:xfrm>
          <a:prstGeom prst="rect">
            <a:avLst/>
          </a:prstGeom>
        </p:spPr>
        <p:txBody>
          <a:bodyPr wrap="square">
            <a:spAutoFit/>
          </a:bodyPr>
          <a:lstStyle/>
          <a:p>
            <a:pPr algn="just"/>
            <a:r>
              <a:rPr lang="el-GR" sz="2400" b="1" dirty="0">
                <a:solidFill>
                  <a:schemeClr val="accent2">
                    <a:lumMod val="50000"/>
                  </a:schemeClr>
                </a:solidFill>
              </a:rPr>
              <a:t>Ακολουθεί η επίσκεψη στο μνημείο. </a:t>
            </a:r>
          </a:p>
          <a:p>
            <a:pPr algn="just"/>
            <a:r>
              <a:rPr lang="el-GR" sz="2400" dirty="0">
                <a:solidFill>
                  <a:schemeClr val="accent2">
                    <a:lumMod val="50000"/>
                  </a:schemeClr>
                </a:solidFill>
              </a:rPr>
              <a:t>Εκεί τα παιδιά παρατηρούν, καταγράφουν, εκφράζουν γνώμες, επισημαίνουν σημεία τα οποία είχαν γνωρίσει βιβλιογραφικά, φωτογραφίζουν. </a:t>
            </a:r>
          </a:p>
          <a:p>
            <a:pPr marL="342900" indent="-342900" algn="just">
              <a:buFont typeface="Wingdings" panose="05000000000000000000" pitchFamily="2" charset="2"/>
              <a:buChar char="ü"/>
            </a:pPr>
            <a:r>
              <a:rPr lang="el-GR" dirty="0">
                <a:solidFill>
                  <a:schemeClr val="accent2">
                    <a:lumMod val="50000"/>
                  </a:schemeClr>
                </a:solidFill>
              </a:rPr>
              <a:t>Η φωτογράφιση έχει διπλό σκοπό: Πρώτον να εντοπιστούν να σημάδια εγκατάλειψης ή κακής χρήσης του μνημείου (κοντινά πλάνα) και δεύτερον να αναδειχθεί η ομορφιά, η μοναδικότητα και η μεγαλοπρέπεια του μνημείου (πανοραμικά πλάνα). </a:t>
            </a:r>
          </a:p>
          <a:p>
            <a:pPr marL="342900" indent="-342900" algn="just">
              <a:buFont typeface="Wingdings" panose="05000000000000000000" pitchFamily="2" charset="2"/>
              <a:buChar char="ü"/>
            </a:pPr>
            <a:r>
              <a:rPr lang="el-GR" dirty="0">
                <a:solidFill>
                  <a:schemeClr val="accent2">
                    <a:lumMod val="50000"/>
                  </a:schemeClr>
                </a:solidFill>
              </a:rPr>
              <a:t>Κάνοντας μια μικρή έρευνα τα παιδιά θα καταγράψουν τις απόψεις των περαστικών. Οι ερωτήσεις θα είναι απλές και λιγοστές </a:t>
            </a:r>
          </a:p>
          <a:p>
            <a:pPr marL="342900" indent="-342900" algn="just">
              <a:buFont typeface="Wingdings" panose="05000000000000000000" pitchFamily="2" charset="2"/>
              <a:buChar char="ü"/>
            </a:pPr>
            <a:r>
              <a:rPr lang="el-GR" dirty="0">
                <a:solidFill>
                  <a:schemeClr val="accent2">
                    <a:lumMod val="50000"/>
                  </a:schemeClr>
                </a:solidFill>
              </a:rPr>
              <a:t>Ξεναγούνται και συζητούν με ειδικούς επιστήμονες, αρχαιολόγους, αρχιτέκτονες, κ.ά., οι οποίοι προσφέρουν τη δική τους οπτική. </a:t>
            </a:r>
          </a:p>
          <a:p>
            <a:pPr marL="342900" indent="-342900" algn="just">
              <a:buFont typeface="Wingdings" panose="05000000000000000000" pitchFamily="2" charset="2"/>
              <a:buChar char="ü"/>
            </a:pPr>
            <a:r>
              <a:rPr lang="el-GR" dirty="0">
                <a:solidFill>
                  <a:schemeClr val="accent2">
                    <a:lumMod val="50000"/>
                  </a:schemeClr>
                </a:solidFill>
              </a:rPr>
              <a:t>Τα παιδιά ζωγραφίζουν επιτόπου το μνημείο ή το κατασκευάζουν με πηλό. Κουβεντιάζουν με ανθρώπους που θυμούνται το μνημείο όπως ήταν παλιά, ή με επαγγελματίες: φύλακες, εργάτες, κ.ά.. </a:t>
            </a:r>
          </a:p>
          <a:p>
            <a:pPr marL="342900" indent="-342900" algn="just">
              <a:buFont typeface="Wingdings" panose="05000000000000000000" pitchFamily="2" charset="2"/>
              <a:buChar char="ü"/>
            </a:pPr>
            <a:endParaRPr lang="el-GR" sz="2400" dirty="0">
              <a:solidFill>
                <a:schemeClr val="accent2">
                  <a:lumMod val="50000"/>
                </a:schemeClr>
              </a:solidFill>
            </a:endParaRPr>
          </a:p>
          <a:p>
            <a:pPr algn="just"/>
            <a:endParaRPr lang="el-GR" sz="2400" dirty="0">
              <a:solidFill>
                <a:schemeClr val="accent2">
                  <a:lumMod val="50000"/>
                </a:schemeClr>
              </a:solidFill>
            </a:endParaRPr>
          </a:p>
        </p:txBody>
      </p:sp>
      <p:sp>
        <p:nvSpPr>
          <p:cNvPr id="3" name="Θέση αριθμού διαφάνειας 2">
            <a:extLst>
              <a:ext uri="{FF2B5EF4-FFF2-40B4-BE49-F238E27FC236}">
                <a16:creationId xmlns:a16="http://schemas.microsoft.com/office/drawing/2014/main" id="{AA4239C3-630E-4437-A7EA-DAC0D7719147}"/>
              </a:ext>
            </a:extLst>
          </p:cNvPr>
          <p:cNvSpPr>
            <a:spLocks noGrp="1"/>
          </p:cNvSpPr>
          <p:nvPr>
            <p:ph type="sldNum" sz="quarter" idx="12"/>
          </p:nvPr>
        </p:nvSpPr>
        <p:spPr/>
        <p:txBody>
          <a:bodyPr/>
          <a:lstStyle/>
          <a:p>
            <a:fld id="{07981EEA-4693-4605-B586-7EAC5C57DFE4}" type="slidenum">
              <a:rPr lang="el-GR" smtClean="0"/>
              <a:pPr/>
              <a:t>51</a:t>
            </a:fld>
            <a:endParaRPr lang="el-GR"/>
          </a:p>
        </p:txBody>
      </p:sp>
      <p:pic>
        <p:nvPicPr>
          <p:cNvPr id="2" name="Εικόνα 1">
            <a:extLst>
              <a:ext uri="{FF2B5EF4-FFF2-40B4-BE49-F238E27FC236}">
                <a16:creationId xmlns:a16="http://schemas.microsoft.com/office/drawing/2014/main" id="{C36E0334-2892-4297-A535-EA37DF1B5D51}"/>
              </a:ext>
            </a:extLst>
          </p:cNvPr>
          <p:cNvPicPr>
            <a:picLocks noChangeAspect="1"/>
          </p:cNvPicPr>
          <p:nvPr/>
        </p:nvPicPr>
        <p:blipFill>
          <a:blip r:embed="rId2"/>
          <a:stretch>
            <a:fillRect/>
          </a:stretch>
        </p:blipFill>
        <p:spPr>
          <a:xfrm>
            <a:off x="699245" y="1082091"/>
            <a:ext cx="4052049" cy="4620643"/>
          </a:xfrm>
          <a:prstGeom prst="rect">
            <a:avLst/>
          </a:prstGeom>
        </p:spPr>
      </p:pic>
    </p:spTree>
    <p:extLst>
      <p:ext uri="{BB962C8B-B14F-4D97-AF65-F5344CB8AC3E}">
        <p14:creationId xmlns:p14="http://schemas.microsoft.com/office/powerpoint/2010/main" val="277641877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αριθμού διαφάνειας 1">
            <a:extLst>
              <a:ext uri="{FF2B5EF4-FFF2-40B4-BE49-F238E27FC236}">
                <a16:creationId xmlns:a16="http://schemas.microsoft.com/office/drawing/2014/main" id="{C0B87046-DE57-4C77-B7AB-8A336864E859}"/>
              </a:ext>
            </a:extLst>
          </p:cNvPr>
          <p:cNvSpPr>
            <a:spLocks noGrp="1"/>
          </p:cNvSpPr>
          <p:nvPr>
            <p:ph type="sldNum" sz="quarter" idx="12"/>
          </p:nvPr>
        </p:nvSpPr>
        <p:spPr/>
        <p:txBody>
          <a:bodyPr/>
          <a:lstStyle/>
          <a:p>
            <a:fld id="{07981EEA-4693-4605-B586-7EAC5C57DFE4}" type="slidenum">
              <a:rPr lang="el-GR" smtClean="0"/>
              <a:pPr/>
              <a:t>52</a:t>
            </a:fld>
            <a:endParaRPr lang="el-GR"/>
          </a:p>
        </p:txBody>
      </p:sp>
      <p:pic>
        <p:nvPicPr>
          <p:cNvPr id="6" name="Εικόνα 5">
            <a:extLst>
              <a:ext uri="{FF2B5EF4-FFF2-40B4-BE49-F238E27FC236}">
                <a16:creationId xmlns:a16="http://schemas.microsoft.com/office/drawing/2014/main" id="{715D3738-D851-48DC-ABAC-5AC86590A699}"/>
              </a:ext>
            </a:extLst>
          </p:cNvPr>
          <p:cNvPicPr>
            <a:picLocks noChangeAspect="1"/>
          </p:cNvPicPr>
          <p:nvPr/>
        </p:nvPicPr>
        <p:blipFill>
          <a:blip r:embed="rId2"/>
          <a:stretch>
            <a:fillRect/>
          </a:stretch>
        </p:blipFill>
        <p:spPr>
          <a:xfrm>
            <a:off x="2635624" y="2994212"/>
            <a:ext cx="5832101" cy="3177987"/>
          </a:xfrm>
          <a:prstGeom prst="rect">
            <a:avLst/>
          </a:prstGeom>
        </p:spPr>
      </p:pic>
      <p:pic>
        <p:nvPicPr>
          <p:cNvPr id="4" name="Εικόνα 3">
            <a:extLst>
              <a:ext uri="{FF2B5EF4-FFF2-40B4-BE49-F238E27FC236}">
                <a16:creationId xmlns:a16="http://schemas.microsoft.com/office/drawing/2014/main" id="{9317C30B-C38B-47DF-9CAC-C1B70916DF19}"/>
              </a:ext>
            </a:extLst>
          </p:cNvPr>
          <p:cNvPicPr>
            <a:picLocks noChangeAspect="1"/>
          </p:cNvPicPr>
          <p:nvPr/>
        </p:nvPicPr>
        <p:blipFill>
          <a:blip r:embed="rId3"/>
          <a:stretch>
            <a:fillRect/>
          </a:stretch>
        </p:blipFill>
        <p:spPr>
          <a:xfrm>
            <a:off x="8629507" y="1120074"/>
            <a:ext cx="2478324" cy="3748273"/>
          </a:xfrm>
          <a:prstGeom prst="rect">
            <a:avLst/>
          </a:prstGeom>
        </p:spPr>
      </p:pic>
      <p:pic>
        <p:nvPicPr>
          <p:cNvPr id="5" name="Εικόνα 4">
            <a:extLst>
              <a:ext uri="{FF2B5EF4-FFF2-40B4-BE49-F238E27FC236}">
                <a16:creationId xmlns:a16="http://schemas.microsoft.com/office/drawing/2014/main" id="{3B18C290-5F6D-4F0D-9363-D7743206B6BF}"/>
              </a:ext>
            </a:extLst>
          </p:cNvPr>
          <p:cNvPicPr>
            <a:picLocks noChangeAspect="1"/>
          </p:cNvPicPr>
          <p:nvPr/>
        </p:nvPicPr>
        <p:blipFill>
          <a:blip r:embed="rId4"/>
          <a:stretch>
            <a:fillRect/>
          </a:stretch>
        </p:blipFill>
        <p:spPr>
          <a:xfrm>
            <a:off x="594331" y="1436874"/>
            <a:ext cx="2400300" cy="3114675"/>
          </a:xfrm>
          <a:prstGeom prst="rect">
            <a:avLst/>
          </a:prstGeom>
        </p:spPr>
      </p:pic>
      <p:pic>
        <p:nvPicPr>
          <p:cNvPr id="3" name="Εικόνα 2">
            <a:extLst>
              <a:ext uri="{FF2B5EF4-FFF2-40B4-BE49-F238E27FC236}">
                <a16:creationId xmlns:a16="http://schemas.microsoft.com/office/drawing/2014/main" id="{4118F5E4-D16A-4712-9CAD-484D4C3FE8BC}"/>
              </a:ext>
            </a:extLst>
          </p:cNvPr>
          <p:cNvPicPr>
            <a:picLocks noChangeAspect="1"/>
          </p:cNvPicPr>
          <p:nvPr/>
        </p:nvPicPr>
        <p:blipFill>
          <a:blip r:embed="rId5"/>
          <a:stretch>
            <a:fillRect/>
          </a:stretch>
        </p:blipFill>
        <p:spPr>
          <a:xfrm rot="10800000" flipV="1">
            <a:off x="2994631" y="463526"/>
            <a:ext cx="5473093" cy="3170609"/>
          </a:xfrm>
          <a:prstGeom prst="rect">
            <a:avLst/>
          </a:prstGeom>
        </p:spPr>
      </p:pic>
    </p:spTree>
    <p:extLst>
      <p:ext uri="{BB962C8B-B14F-4D97-AF65-F5344CB8AC3E}">
        <p14:creationId xmlns:p14="http://schemas.microsoft.com/office/powerpoint/2010/main" val="121969150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Ορθογώνιο 3">
            <a:extLst>
              <a:ext uri="{FF2B5EF4-FFF2-40B4-BE49-F238E27FC236}">
                <a16:creationId xmlns:a16="http://schemas.microsoft.com/office/drawing/2014/main" id="{26ADE76C-79A5-4E75-A4D6-374545C9B0C9}"/>
              </a:ext>
            </a:extLst>
          </p:cNvPr>
          <p:cNvSpPr/>
          <p:nvPr/>
        </p:nvSpPr>
        <p:spPr>
          <a:xfrm>
            <a:off x="6844937" y="5879068"/>
            <a:ext cx="3941010" cy="369332"/>
          </a:xfrm>
          <a:prstGeom prst="rect">
            <a:avLst/>
          </a:prstGeom>
        </p:spPr>
        <p:txBody>
          <a:bodyPr wrap="square">
            <a:spAutoFit/>
          </a:bodyPr>
          <a:lstStyle/>
          <a:p>
            <a:r>
              <a:rPr lang="el-GR" b="1" dirty="0">
                <a:solidFill>
                  <a:schemeClr val="accent2">
                    <a:lumMod val="50000"/>
                  </a:schemeClr>
                </a:solidFill>
              </a:rPr>
              <a:t>http://repository.edulll.gr/1855</a:t>
            </a:r>
            <a:endParaRPr lang="el-GR" b="1" dirty="0"/>
          </a:p>
        </p:txBody>
      </p:sp>
      <p:sp>
        <p:nvSpPr>
          <p:cNvPr id="5" name="Ορθογώνιο 4">
            <a:extLst>
              <a:ext uri="{FF2B5EF4-FFF2-40B4-BE49-F238E27FC236}">
                <a16:creationId xmlns:a16="http://schemas.microsoft.com/office/drawing/2014/main" id="{B850C59B-A6DE-49C9-A132-4B9C9BA6020F}"/>
              </a:ext>
            </a:extLst>
          </p:cNvPr>
          <p:cNvSpPr/>
          <p:nvPr/>
        </p:nvSpPr>
        <p:spPr>
          <a:xfrm>
            <a:off x="4696178" y="768193"/>
            <a:ext cx="6096000" cy="1754326"/>
          </a:xfrm>
          <a:prstGeom prst="rect">
            <a:avLst/>
          </a:prstGeom>
        </p:spPr>
        <p:txBody>
          <a:bodyPr>
            <a:spAutoFit/>
          </a:bodyPr>
          <a:lstStyle/>
          <a:p>
            <a:pPr algn="just"/>
            <a:r>
              <a:rPr lang="el-GR" dirty="0">
                <a:solidFill>
                  <a:schemeClr val="accent2">
                    <a:lumMod val="50000"/>
                  </a:schemeClr>
                </a:solidFill>
              </a:rPr>
              <a:t>(Στη σύνταξη των ερωτηματολογίων, ο εκπαιδευτικός μπορεί να προτείνει οδηγούς συνέντευξης για να βοηθήσει τους μαθητές. Υπάρχουν έτοιμα “Φύλλα Εργασίας” στον Οδηγό για τον εκπαιδευτικό «Εργαλεία Διδακτικών Προσεγγίσεων» Επιστημονικό Πεδίο: Περιβάλλον και εκπαίδευση για την αειφόρο ανάπτυξη, σελ. 50-55 http://repository.edulll.gr/1855). </a:t>
            </a:r>
          </a:p>
        </p:txBody>
      </p:sp>
      <p:pic>
        <p:nvPicPr>
          <p:cNvPr id="6" name="Εικόνα 5">
            <a:extLst>
              <a:ext uri="{FF2B5EF4-FFF2-40B4-BE49-F238E27FC236}">
                <a16:creationId xmlns:a16="http://schemas.microsoft.com/office/drawing/2014/main" id="{05F0BFC2-1792-4ED0-BE60-A9BED794749E}"/>
              </a:ext>
            </a:extLst>
          </p:cNvPr>
          <p:cNvPicPr>
            <a:picLocks noChangeAspect="1"/>
          </p:cNvPicPr>
          <p:nvPr/>
        </p:nvPicPr>
        <p:blipFill>
          <a:blip r:embed="rId2"/>
          <a:stretch>
            <a:fillRect/>
          </a:stretch>
        </p:blipFill>
        <p:spPr>
          <a:xfrm>
            <a:off x="587830" y="528637"/>
            <a:ext cx="4108348" cy="5800725"/>
          </a:xfrm>
          <a:prstGeom prst="rect">
            <a:avLst/>
          </a:prstGeom>
        </p:spPr>
      </p:pic>
      <p:pic>
        <p:nvPicPr>
          <p:cNvPr id="7" name="Εικόνα 6">
            <a:extLst>
              <a:ext uri="{FF2B5EF4-FFF2-40B4-BE49-F238E27FC236}">
                <a16:creationId xmlns:a16="http://schemas.microsoft.com/office/drawing/2014/main" id="{34FCFCD0-B8CE-4FE7-9ABC-9C636278EA24}"/>
              </a:ext>
            </a:extLst>
          </p:cNvPr>
          <p:cNvPicPr>
            <a:picLocks noChangeAspect="1"/>
          </p:cNvPicPr>
          <p:nvPr/>
        </p:nvPicPr>
        <p:blipFill>
          <a:blip r:embed="rId3"/>
          <a:stretch>
            <a:fillRect/>
          </a:stretch>
        </p:blipFill>
        <p:spPr>
          <a:xfrm>
            <a:off x="5181600" y="2612451"/>
            <a:ext cx="5610578" cy="3207149"/>
          </a:xfrm>
          <a:prstGeom prst="rect">
            <a:avLst/>
          </a:prstGeom>
        </p:spPr>
      </p:pic>
      <p:sp>
        <p:nvSpPr>
          <p:cNvPr id="8" name="Θέση αριθμού διαφάνειας 7">
            <a:extLst>
              <a:ext uri="{FF2B5EF4-FFF2-40B4-BE49-F238E27FC236}">
                <a16:creationId xmlns:a16="http://schemas.microsoft.com/office/drawing/2014/main" id="{34056AB3-4FDE-4DE2-90AE-E1EC514B5203}"/>
              </a:ext>
            </a:extLst>
          </p:cNvPr>
          <p:cNvSpPr>
            <a:spLocks noGrp="1"/>
          </p:cNvSpPr>
          <p:nvPr>
            <p:ph type="sldNum" sz="quarter" idx="12"/>
          </p:nvPr>
        </p:nvSpPr>
        <p:spPr/>
        <p:txBody>
          <a:bodyPr/>
          <a:lstStyle/>
          <a:p>
            <a:fld id="{07981EEA-4693-4605-B586-7EAC5C57DFE4}" type="slidenum">
              <a:rPr lang="el-GR" smtClean="0"/>
              <a:pPr/>
              <a:t>53</a:t>
            </a:fld>
            <a:endParaRPr lang="el-GR"/>
          </a:p>
        </p:txBody>
      </p:sp>
    </p:spTree>
    <p:extLst>
      <p:ext uri="{BB962C8B-B14F-4D97-AF65-F5344CB8AC3E}">
        <p14:creationId xmlns:p14="http://schemas.microsoft.com/office/powerpoint/2010/main" val="318995119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a:extLst>
              <a:ext uri="{FF2B5EF4-FFF2-40B4-BE49-F238E27FC236}">
                <a16:creationId xmlns:a16="http://schemas.microsoft.com/office/drawing/2014/main" id="{C94CA1D0-A672-445B-BDB9-EC238931736F}"/>
              </a:ext>
            </a:extLst>
          </p:cNvPr>
          <p:cNvPicPr>
            <a:picLocks noChangeAspect="1"/>
          </p:cNvPicPr>
          <p:nvPr/>
        </p:nvPicPr>
        <p:blipFill>
          <a:blip r:embed="rId2"/>
          <a:stretch>
            <a:fillRect/>
          </a:stretch>
        </p:blipFill>
        <p:spPr>
          <a:xfrm>
            <a:off x="6042492" y="677333"/>
            <a:ext cx="5650513" cy="5604934"/>
          </a:xfrm>
          <a:prstGeom prst="rect">
            <a:avLst/>
          </a:prstGeom>
        </p:spPr>
      </p:pic>
      <p:pic>
        <p:nvPicPr>
          <p:cNvPr id="5" name="Εικόνα 4">
            <a:extLst>
              <a:ext uri="{FF2B5EF4-FFF2-40B4-BE49-F238E27FC236}">
                <a16:creationId xmlns:a16="http://schemas.microsoft.com/office/drawing/2014/main" id="{A084D4F1-ED1D-4377-8B82-131F466B8406}"/>
              </a:ext>
            </a:extLst>
          </p:cNvPr>
          <p:cNvPicPr>
            <a:picLocks noChangeAspect="1"/>
          </p:cNvPicPr>
          <p:nvPr/>
        </p:nvPicPr>
        <p:blipFill>
          <a:blip r:embed="rId3"/>
          <a:stretch>
            <a:fillRect/>
          </a:stretch>
        </p:blipFill>
        <p:spPr>
          <a:xfrm>
            <a:off x="822095" y="677333"/>
            <a:ext cx="5220397" cy="5503333"/>
          </a:xfrm>
          <a:prstGeom prst="rect">
            <a:avLst/>
          </a:prstGeom>
        </p:spPr>
      </p:pic>
      <p:sp>
        <p:nvSpPr>
          <p:cNvPr id="6" name="Ορθογώνιο 5">
            <a:extLst>
              <a:ext uri="{FF2B5EF4-FFF2-40B4-BE49-F238E27FC236}">
                <a16:creationId xmlns:a16="http://schemas.microsoft.com/office/drawing/2014/main" id="{CF78CE3B-57D8-4267-B717-9548CBE990F9}"/>
              </a:ext>
            </a:extLst>
          </p:cNvPr>
          <p:cNvSpPr/>
          <p:nvPr/>
        </p:nvSpPr>
        <p:spPr>
          <a:xfrm>
            <a:off x="2635573" y="5677469"/>
            <a:ext cx="3292120" cy="369332"/>
          </a:xfrm>
          <a:prstGeom prst="rect">
            <a:avLst/>
          </a:prstGeom>
        </p:spPr>
        <p:txBody>
          <a:bodyPr wrap="none">
            <a:spAutoFit/>
          </a:bodyPr>
          <a:lstStyle/>
          <a:p>
            <a:r>
              <a:rPr lang="el-GR" b="1" dirty="0">
                <a:solidFill>
                  <a:schemeClr val="accent2">
                    <a:lumMod val="50000"/>
                  </a:schemeClr>
                </a:solidFill>
              </a:rPr>
              <a:t>http://repository.edulll.gr/1855</a:t>
            </a:r>
            <a:endParaRPr lang="el-GR" b="1" dirty="0"/>
          </a:p>
        </p:txBody>
      </p:sp>
      <p:sp>
        <p:nvSpPr>
          <p:cNvPr id="7" name="Θέση αριθμού διαφάνειας 6">
            <a:extLst>
              <a:ext uri="{FF2B5EF4-FFF2-40B4-BE49-F238E27FC236}">
                <a16:creationId xmlns:a16="http://schemas.microsoft.com/office/drawing/2014/main" id="{112C3E6B-BC69-4645-BE7F-526136E63BCD}"/>
              </a:ext>
            </a:extLst>
          </p:cNvPr>
          <p:cNvSpPr>
            <a:spLocks noGrp="1"/>
          </p:cNvSpPr>
          <p:nvPr>
            <p:ph type="sldNum" sz="quarter" idx="12"/>
          </p:nvPr>
        </p:nvSpPr>
        <p:spPr/>
        <p:txBody>
          <a:bodyPr/>
          <a:lstStyle/>
          <a:p>
            <a:fld id="{07981EEA-4693-4605-B586-7EAC5C57DFE4}" type="slidenum">
              <a:rPr lang="el-GR" smtClean="0"/>
              <a:pPr/>
              <a:t>54</a:t>
            </a:fld>
            <a:endParaRPr lang="el-GR"/>
          </a:p>
        </p:txBody>
      </p:sp>
    </p:spTree>
    <p:extLst>
      <p:ext uri="{BB962C8B-B14F-4D97-AF65-F5344CB8AC3E}">
        <p14:creationId xmlns:p14="http://schemas.microsoft.com/office/powerpoint/2010/main" val="134712245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αριθμού διαφάνειας 1">
            <a:extLst>
              <a:ext uri="{FF2B5EF4-FFF2-40B4-BE49-F238E27FC236}">
                <a16:creationId xmlns:a16="http://schemas.microsoft.com/office/drawing/2014/main" id="{ACB34112-3BF7-4A1E-A48D-3570DE0E0E29}"/>
              </a:ext>
            </a:extLst>
          </p:cNvPr>
          <p:cNvSpPr>
            <a:spLocks noGrp="1"/>
          </p:cNvSpPr>
          <p:nvPr>
            <p:ph type="sldNum" sz="quarter" idx="12"/>
          </p:nvPr>
        </p:nvSpPr>
        <p:spPr/>
        <p:txBody>
          <a:bodyPr/>
          <a:lstStyle/>
          <a:p>
            <a:fld id="{07981EEA-4693-4605-B586-7EAC5C57DFE4}" type="slidenum">
              <a:rPr lang="el-GR" smtClean="0"/>
              <a:pPr/>
              <a:t>55</a:t>
            </a:fld>
            <a:endParaRPr lang="el-GR"/>
          </a:p>
        </p:txBody>
      </p:sp>
      <p:pic>
        <p:nvPicPr>
          <p:cNvPr id="3" name="Εικόνα 2">
            <a:extLst>
              <a:ext uri="{FF2B5EF4-FFF2-40B4-BE49-F238E27FC236}">
                <a16:creationId xmlns:a16="http://schemas.microsoft.com/office/drawing/2014/main" id="{68CCCAFB-8074-4033-9DC0-1FB15F47C420}"/>
              </a:ext>
            </a:extLst>
          </p:cNvPr>
          <p:cNvPicPr>
            <a:picLocks noChangeAspect="1"/>
          </p:cNvPicPr>
          <p:nvPr/>
        </p:nvPicPr>
        <p:blipFill>
          <a:blip r:embed="rId2"/>
          <a:stretch>
            <a:fillRect/>
          </a:stretch>
        </p:blipFill>
        <p:spPr>
          <a:xfrm>
            <a:off x="718808" y="595835"/>
            <a:ext cx="4850324" cy="3297183"/>
          </a:xfrm>
          <a:prstGeom prst="rect">
            <a:avLst/>
          </a:prstGeom>
        </p:spPr>
      </p:pic>
      <p:pic>
        <p:nvPicPr>
          <p:cNvPr id="4" name="Εικόνα 3">
            <a:extLst>
              <a:ext uri="{FF2B5EF4-FFF2-40B4-BE49-F238E27FC236}">
                <a16:creationId xmlns:a16="http://schemas.microsoft.com/office/drawing/2014/main" id="{8C64E29B-705F-4BFE-B3A1-4EF88EA43388}"/>
              </a:ext>
            </a:extLst>
          </p:cNvPr>
          <p:cNvPicPr>
            <a:picLocks noChangeAspect="1"/>
          </p:cNvPicPr>
          <p:nvPr/>
        </p:nvPicPr>
        <p:blipFill>
          <a:blip r:embed="rId3"/>
          <a:stretch>
            <a:fillRect/>
          </a:stretch>
        </p:blipFill>
        <p:spPr>
          <a:xfrm>
            <a:off x="6779272" y="726639"/>
            <a:ext cx="4693920" cy="3449627"/>
          </a:xfrm>
          <a:prstGeom prst="rect">
            <a:avLst/>
          </a:prstGeom>
        </p:spPr>
      </p:pic>
      <p:pic>
        <p:nvPicPr>
          <p:cNvPr id="5" name="Εικόνα 4">
            <a:extLst>
              <a:ext uri="{FF2B5EF4-FFF2-40B4-BE49-F238E27FC236}">
                <a16:creationId xmlns:a16="http://schemas.microsoft.com/office/drawing/2014/main" id="{FB0C043C-F745-4F94-A22D-8387D7A53C11}"/>
              </a:ext>
            </a:extLst>
          </p:cNvPr>
          <p:cNvPicPr>
            <a:picLocks noChangeAspect="1"/>
          </p:cNvPicPr>
          <p:nvPr/>
        </p:nvPicPr>
        <p:blipFill>
          <a:blip r:embed="rId4"/>
          <a:stretch>
            <a:fillRect/>
          </a:stretch>
        </p:blipFill>
        <p:spPr>
          <a:xfrm>
            <a:off x="7093132" y="3893018"/>
            <a:ext cx="4380060" cy="2364497"/>
          </a:xfrm>
          <a:prstGeom prst="rect">
            <a:avLst/>
          </a:prstGeom>
        </p:spPr>
      </p:pic>
      <p:pic>
        <p:nvPicPr>
          <p:cNvPr id="6" name="Εικόνα 5">
            <a:extLst>
              <a:ext uri="{FF2B5EF4-FFF2-40B4-BE49-F238E27FC236}">
                <a16:creationId xmlns:a16="http://schemas.microsoft.com/office/drawing/2014/main" id="{00D2F8D5-1976-4274-8C0E-08D7034D0154}"/>
              </a:ext>
            </a:extLst>
          </p:cNvPr>
          <p:cNvPicPr>
            <a:picLocks noChangeAspect="1"/>
          </p:cNvPicPr>
          <p:nvPr/>
        </p:nvPicPr>
        <p:blipFill>
          <a:blip r:embed="rId5"/>
          <a:stretch>
            <a:fillRect/>
          </a:stretch>
        </p:blipFill>
        <p:spPr>
          <a:xfrm>
            <a:off x="718808" y="3835580"/>
            <a:ext cx="6374324" cy="2421935"/>
          </a:xfrm>
          <a:prstGeom prst="rect">
            <a:avLst/>
          </a:prstGeom>
        </p:spPr>
      </p:pic>
      <p:pic>
        <p:nvPicPr>
          <p:cNvPr id="7" name="Εικόνα 6">
            <a:extLst>
              <a:ext uri="{FF2B5EF4-FFF2-40B4-BE49-F238E27FC236}">
                <a16:creationId xmlns:a16="http://schemas.microsoft.com/office/drawing/2014/main" id="{2CFEF0BB-CFCF-413C-90FA-B77C7E15B1AB}"/>
              </a:ext>
            </a:extLst>
          </p:cNvPr>
          <p:cNvPicPr>
            <a:picLocks noChangeAspect="1"/>
          </p:cNvPicPr>
          <p:nvPr/>
        </p:nvPicPr>
        <p:blipFill>
          <a:blip r:embed="rId6"/>
          <a:stretch>
            <a:fillRect/>
          </a:stretch>
        </p:blipFill>
        <p:spPr>
          <a:xfrm>
            <a:off x="4601230" y="3259832"/>
            <a:ext cx="2989540" cy="1266371"/>
          </a:xfrm>
          <a:prstGeom prst="rect">
            <a:avLst/>
          </a:prstGeom>
        </p:spPr>
      </p:pic>
    </p:spTree>
    <p:extLst>
      <p:ext uri="{BB962C8B-B14F-4D97-AF65-F5344CB8AC3E}">
        <p14:creationId xmlns:p14="http://schemas.microsoft.com/office/powerpoint/2010/main" val="418887217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αριθμού διαφάνειας 1">
            <a:extLst>
              <a:ext uri="{FF2B5EF4-FFF2-40B4-BE49-F238E27FC236}">
                <a16:creationId xmlns:a16="http://schemas.microsoft.com/office/drawing/2014/main" id="{F6A52D1C-8199-4BFF-9250-98305AE7969A}"/>
              </a:ext>
            </a:extLst>
          </p:cNvPr>
          <p:cNvSpPr>
            <a:spLocks noGrp="1"/>
          </p:cNvSpPr>
          <p:nvPr>
            <p:ph type="sldNum" sz="quarter" idx="12"/>
          </p:nvPr>
        </p:nvSpPr>
        <p:spPr/>
        <p:txBody>
          <a:bodyPr/>
          <a:lstStyle/>
          <a:p>
            <a:fld id="{07981EEA-4693-4605-B586-7EAC5C57DFE4}" type="slidenum">
              <a:rPr lang="el-GR" smtClean="0"/>
              <a:pPr/>
              <a:t>56</a:t>
            </a:fld>
            <a:endParaRPr lang="el-GR"/>
          </a:p>
        </p:txBody>
      </p:sp>
      <p:pic>
        <p:nvPicPr>
          <p:cNvPr id="3" name="Εικόνα 2">
            <a:extLst>
              <a:ext uri="{FF2B5EF4-FFF2-40B4-BE49-F238E27FC236}">
                <a16:creationId xmlns:a16="http://schemas.microsoft.com/office/drawing/2014/main" id="{636FC1E9-2B13-4DED-BD3B-CABDD278354F}"/>
              </a:ext>
            </a:extLst>
          </p:cNvPr>
          <p:cNvPicPr>
            <a:picLocks noChangeAspect="1"/>
          </p:cNvPicPr>
          <p:nvPr/>
        </p:nvPicPr>
        <p:blipFill>
          <a:blip r:embed="rId2"/>
          <a:stretch>
            <a:fillRect/>
          </a:stretch>
        </p:blipFill>
        <p:spPr>
          <a:xfrm>
            <a:off x="694817" y="2248916"/>
            <a:ext cx="4856254" cy="3949337"/>
          </a:xfrm>
          <a:prstGeom prst="rect">
            <a:avLst/>
          </a:prstGeom>
        </p:spPr>
      </p:pic>
      <p:pic>
        <p:nvPicPr>
          <p:cNvPr id="4" name="Εικόνα 3">
            <a:extLst>
              <a:ext uri="{FF2B5EF4-FFF2-40B4-BE49-F238E27FC236}">
                <a16:creationId xmlns:a16="http://schemas.microsoft.com/office/drawing/2014/main" id="{302824E1-87E1-4D43-867A-97E20701AF29}"/>
              </a:ext>
            </a:extLst>
          </p:cNvPr>
          <p:cNvPicPr>
            <a:picLocks noChangeAspect="1"/>
          </p:cNvPicPr>
          <p:nvPr/>
        </p:nvPicPr>
        <p:blipFill>
          <a:blip r:embed="rId3"/>
          <a:stretch>
            <a:fillRect/>
          </a:stretch>
        </p:blipFill>
        <p:spPr>
          <a:xfrm>
            <a:off x="6152949" y="2248915"/>
            <a:ext cx="5344234" cy="3949337"/>
          </a:xfrm>
          <a:prstGeom prst="rect">
            <a:avLst/>
          </a:prstGeom>
        </p:spPr>
      </p:pic>
      <p:pic>
        <p:nvPicPr>
          <p:cNvPr id="5" name="Εικόνα 4">
            <a:extLst>
              <a:ext uri="{FF2B5EF4-FFF2-40B4-BE49-F238E27FC236}">
                <a16:creationId xmlns:a16="http://schemas.microsoft.com/office/drawing/2014/main" id="{5D885DC1-0E06-4E96-BEA6-C35C928AB0CB}"/>
              </a:ext>
            </a:extLst>
          </p:cNvPr>
          <p:cNvPicPr>
            <a:picLocks noChangeAspect="1"/>
          </p:cNvPicPr>
          <p:nvPr/>
        </p:nvPicPr>
        <p:blipFill>
          <a:blip r:embed="rId4"/>
          <a:stretch>
            <a:fillRect/>
          </a:stretch>
        </p:blipFill>
        <p:spPr>
          <a:xfrm>
            <a:off x="4327234" y="851658"/>
            <a:ext cx="2989540" cy="1266371"/>
          </a:xfrm>
          <a:prstGeom prst="rect">
            <a:avLst/>
          </a:prstGeom>
        </p:spPr>
      </p:pic>
    </p:spTree>
    <p:extLst>
      <p:ext uri="{BB962C8B-B14F-4D97-AF65-F5344CB8AC3E}">
        <p14:creationId xmlns:p14="http://schemas.microsoft.com/office/powerpoint/2010/main" val="63046673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b="1" dirty="0">
                <a:solidFill>
                  <a:schemeClr val="accent2">
                    <a:lumMod val="50000"/>
                  </a:schemeClr>
                </a:solidFill>
              </a:rPr>
              <a:t>Φάσεις διδακτικού σεναρίου</a:t>
            </a:r>
          </a:p>
        </p:txBody>
      </p:sp>
      <p:sp>
        <p:nvSpPr>
          <p:cNvPr id="3" name="Θέση περιεχομένου 2"/>
          <p:cNvSpPr>
            <a:spLocks noGrp="1"/>
          </p:cNvSpPr>
          <p:nvPr>
            <p:ph idx="1"/>
          </p:nvPr>
        </p:nvSpPr>
        <p:spPr>
          <a:xfrm>
            <a:off x="1295402" y="2468031"/>
            <a:ext cx="9601196" cy="3318936"/>
          </a:xfrm>
          <a:solidFill>
            <a:srgbClr val="F9F9F9"/>
          </a:solidFill>
          <a:ln>
            <a:solidFill>
              <a:schemeClr val="accent2">
                <a:lumMod val="20000"/>
                <a:lumOff val="80000"/>
              </a:schemeClr>
            </a:solidFill>
          </a:ln>
        </p:spPr>
        <p:txBody>
          <a:bodyPr>
            <a:normAutofit/>
          </a:bodyPr>
          <a:lstStyle/>
          <a:p>
            <a:pPr marL="0" indent="0" algn="ctr">
              <a:buNone/>
            </a:pPr>
            <a:endParaRPr lang="el-GR" sz="3600" b="1" dirty="0">
              <a:solidFill>
                <a:schemeClr val="accent2">
                  <a:lumMod val="50000"/>
                </a:schemeClr>
              </a:solidFill>
            </a:endParaRPr>
          </a:p>
          <a:p>
            <a:pPr marL="0" indent="0" algn="ctr">
              <a:buNone/>
            </a:pPr>
            <a:r>
              <a:rPr lang="el-GR" sz="3600" b="1" dirty="0">
                <a:solidFill>
                  <a:schemeClr val="accent2">
                    <a:lumMod val="50000"/>
                  </a:schemeClr>
                </a:solidFill>
              </a:rPr>
              <a:t>4ο Επίπεδο: </a:t>
            </a:r>
            <a:r>
              <a:rPr lang="el-GR" sz="3600" dirty="0">
                <a:solidFill>
                  <a:schemeClr val="accent2">
                    <a:lumMod val="50000"/>
                  </a:schemeClr>
                </a:solidFill>
              </a:rPr>
              <a:t>Δράσεις </a:t>
            </a:r>
          </a:p>
          <a:p>
            <a:pPr marL="0" indent="0" algn="ctr">
              <a:buNone/>
            </a:pPr>
            <a:r>
              <a:rPr lang="el-GR" sz="3600" b="1" dirty="0">
                <a:solidFill>
                  <a:schemeClr val="accent2">
                    <a:lumMod val="50000"/>
                  </a:schemeClr>
                </a:solidFill>
              </a:rPr>
              <a:t>«Το εργαστήρι του δημοσιογράφου» </a:t>
            </a:r>
          </a:p>
          <a:p>
            <a:pPr marL="0" indent="0" algn="ctr">
              <a:buNone/>
            </a:pPr>
            <a:r>
              <a:rPr lang="el-GR" sz="3600" dirty="0">
                <a:solidFill>
                  <a:schemeClr val="accent2">
                    <a:lumMod val="50000"/>
                  </a:schemeClr>
                </a:solidFill>
              </a:rPr>
              <a:t>Οργάνωση - Εφαρμογή</a:t>
            </a:r>
          </a:p>
        </p:txBody>
      </p:sp>
      <p:sp>
        <p:nvSpPr>
          <p:cNvPr id="6" name="Θέση αριθμού διαφάνειας 5">
            <a:extLst>
              <a:ext uri="{FF2B5EF4-FFF2-40B4-BE49-F238E27FC236}">
                <a16:creationId xmlns:a16="http://schemas.microsoft.com/office/drawing/2014/main" id="{1990E78D-B38D-40AD-9822-858FDC680989}"/>
              </a:ext>
            </a:extLst>
          </p:cNvPr>
          <p:cNvSpPr>
            <a:spLocks noGrp="1"/>
          </p:cNvSpPr>
          <p:nvPr>
            <p:ph type="sldNum" sz="quarter" idx="12"/>
          </p:nvPr>
        </p:nvSpPr>
        <p:spPr/>
        <p:txBody>
          <a:bodyPr/>
          <a:lstStyle/>
          <a:p>
            <a:fld id="{07981EEA-4693-4605-B586-7EAC5C57DFE4}" type="slidenum">
              <a:rPr lang="el-GR" smtClean="0"/>
              <a:pPr/>
              <a:t>57</a:t>
            </a:fld>
            <a:endParaRPr lang="el-GR"/>
          </a:p>
        </p:txBody>
      </p:sp>
    </p:spTree>
    <p:extLst>
      <p:ext uri="{BB962C8B-B14F-4D97-AF65-F5344CB8AC3E}">
        <p14:creationId xmlns:p14="http://schemas.microsoft.com/office/powerpoint/2010/main" val="1678972011"/>
      </p:ext>
    </p:extLst>
  </p:cSld>
  <p:clrMapOvr>
    <a:masterClrMapping/>
  </p:clrMapOvr>
  <p:transition spd="med">
    <p:pull/>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Ορθογώνιο 4"/>
          <p:cNvSpPr/>
          <p:nvPr/>
        </p:nvSpPr>
        <p:spPr>
          <a:xfrm>
            <a:off x="928255" y="1126215"/>
            <a:ext cx="10293926" cy="4585871"/>
          </a:xfrm>
          <a:prstGeom prst="rect">
            <a:avLst/>
          </a:prstGeom>
        </p:spPr>
        <p:txBody>
          <a:bodyPr wrap="square">
            <a:spAutoFit/>
          </a:bodyPr>
          <a:lstStyle/>
          <a:p>
            <a:pPr algn="just"/>
            <a:r>
              <a:rPr lang="el-GR" sz="2800" b="1" dirty="0">
                <a:solidFill>
                  <a:schemeClr val="accent2">
                    <a:lumMod val="50000"/>
                  </a:schemeClr>
                </a:solidFill>
                <a:sym typeface="Wingdings" panose="05000000000000000000" pitchFamily="2" charset="2"/>
              </a:rPr>
              <a:t>Επιστρέφοντας στο σχολείο: </a:t>
            </a:r>
          </a:p>
          <a:p>
            <a:pPr algn="just"/>
            <a:r>
              <a:rPr lang="el-GR" sz="2000" dirty="0">
                <a:solidFill>
                  <a:schemeClr val="accent2">
                    <a:lumMod val="50000"/>
                  </a:schemeClr>
                </a:solidFill>
                <a:sym typeface="Wingdings" panose="05000000000000000000" pitchFamily="2" charset="2"/>
              </a:rPr>
              <a:t>Οι συνεντεύξεις απομαγνητοφωνούνται και μετατρέπονται σε γραπτά κείμενα. Τα αποτελέσματα της έρευνας κωδικοποιούνται, παρουσιάζονται περιγραφικά ή με ιστογράμματα και καταγράφονται απλά συμπεράσματα. </a:t>
            </a:r>
          </a:p>
          <a:p>
            <a:pPr algn="just"/>
            <a:r>
              <a:rPr lang="el-GR" sz="2000" dirty="0">
                <a:solidFill>
                  <a:schemeClr val="accent2">
                    <a:lumMod val="50000"/>
                  </a:schemeClr>
                </a:solidFill>
                <a:sym typeface="Wingdings" panose="05000000000000000000" pitchFamily="2" charset="2"/>
              </a:rPr>
              <a:t>Σχολιάζονται και γράφονται λεζάντες στις φωτογραφίες και γράφονται άρθρα για τη σχολική εφημερίδα. Γράφονται επιστολές που απευθύνονται στην Τοπική Αυτοδιοίκηση και στο ευρύτερο περιβάλλον με σκοπό την ευαισθητοποίηση. Γράφονται κείμενα με προτάσεις για την αξιοποίηση του μνημείου. </a:t>
            </a:r>
          </a:p>
          <a:p>
            <a:pPr algn="just"/>
            <a:r>
              <a:rPr lang="el-GR" sz="2000" dirty="0">
                <a:solidFill>
                  <a:schemeClr val="accent2">
                    <a:lumMod val="50000"/>
                  </a:schemeClr>
                </a:solidFill>
                <a:sym typeface="Wingdings" panose="05000000000000000000" pitchFamily="2" charset="2"/>
              </a:rPr>
              <a:t>Το υλικό ταξινομείται και τα δεδομένα οργανώνονται ακολουθώντας τα στάδια της κατάταξης του υλικού (χρονολογικά και θεματικά), της επιλογής του υλικού, του ελέγχου της εγκυρότητας, της διασταύρωσης και της σύνθεσης των στοιχείων από κάθε ομάδα και παρουσιάζονται στην ολομέλεια. </a:t>
            </a:r>
          </a:p>
          <a:p>
            <a:pPr algn="just"/>
            <a:r>
              <a:rPr lang="el-GR" sz="2000" dirty="0">
                <a:solidFill>
                  <a:schemeClr val="accent2">
                    <a:lumMod val="50000"/>
                  </a:schemeClr>
                </a:solidFill>
                <a:sym typeface="Wingdings" panose="05000000000000000000" pitchFamily="2" charset="2"/>
              </a:rPr>
              <a:t>Η </a:t>
            </a:r>
            <a:r>
              <a:rPr lang="el-GR" sz="2000" b="1" dirty="0">
                <a:solidFill>
                  <a:schemeClr val="accent2">
                    <a:lumMod val="50000"/>
                  </a:schemeClr>
                </a:solidFill>
                <a:sym typeface="Wingdings" panose="05000000000000000000" pitchFamily="2" charset="2"/>
              </a:rPr>
              <a:t>φάση της αξιοποίησης του υλικού </a:t>
            </a:r>
            <a:r>
              <a:rPr lang="el-GR" sz="2000" dirty="0">
                <a:solidFill>
                  <a:schemeClr val="accent2">
                    <a:lumMod val="50000"/>
                  </a:schemeClr>
                </a:solidFill>
                <a:sym typeface="Wingdings" panose="05000000000000000000" pitchFamily="2" charset="2"/>
              </a:rPr>
              <a:t>έγινε με πολλούς τρόπους: λευκώματα, έκθεση υλικού σε προθήκες, να παρουσιαστεί όλο ή μέρος του με μορφή ανακοίνωσης-διάλεξης στην τάξη ή στην ευρύτερη κοινωνία της περιοχής, να γίνουν δραματοποιήσεις / θεατρικές παραστάσεις κτλ</a:t>
            </a:r>
            <a:r>
              <a:rPr lang="el-GR" sz="2400" dirty="0">
                <a:solidFill>
                  <a:schemeClr val="accent2">
                    <a:lumMod val="50000"/>
                  </a:schemeClr>
                </a:solidFill>
                <a:sym typeface="Wingdings" panose="05000000000000000000" pitchFamily="2" charset="2"/>
              </a:rPr>
              <a:t>. </a:t>
            </a:r>
          </a:p>
        </p:txBody>
      </p:sp>
      <p:sp>
        <p:nvSpPr>
          <p:cNvPr id="3" name="Θέση αριθμού διαφάνειας 2">
            <a:extLst>
              <a:ext uri="{FF2B5EF4-FFF2-40B4-BE49-F238E27FC236}">
                <a16:creationId xmlns:a16="http://schemas.microsoft.com/office/drawing/2014/main" id="{C292E8D5-73CA-45EE-A940-21C0E51B3562}"/>
              </a:ext>
            </a:extLst>
          </p:cNvPr>
          <p:cNvSpPr>
            <a:spLocks noGrp="1"/>
          </p:cNvSpPr>
          <p:nvPr>
            <p:ph type="sldNum" sz="quarter" idx="12"/>
          </p:nvPr>
        </p:nvSpPr>
        <p:spPr/>
        <p:txBody>
          <a:bodyPr/>
          <a:lstStyle/>
          <a:p>
            <a:fld id="{07981EEA-4693-4605-B586-7EAC5C57DFE4}" type="slidenum">
              <a:rPr lang="el-GR" smtClean="0"/>
              <a:pPr/>
              <a:t>58</a:t>
            </a:fld>
            <a:endParaRPr lang="el-GR"/>
          </a:p>
        </p:txBody>
      </p:sp>
    </p:spTree>
    <p:extLst>
      <p:ext uri="{BB962C8B-B14F-4D97-AF65-F5344CB8AC3E}">
        <p14:creationId xmlns:p14="http://schemas.microsoft.com/office/powerpoint/2010/main" val="184421215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Ορθογώνιο 4"/>
          <p:cNvSpPr/>
          <p:nvPr/>
        </p:nvSpPr>
        <p:spPr>
          <a:xfrm>
            <a:off x="928255" y="1126215"/>
            <a:ext cx="10293926" cy="5262979"/>
          </a:xfrm>
          <a:prstGeom prst="rect">
            <a:avLst/>
          </a:prstGeom>
        </p:spPr>
        <p:txBody>
          <a:bodyPr wrap="square">
            <a:spAutoFit/>
          </a:bodyPr>
          <a:lstStyle/>
          <a:p>
            <a:pPr algn="just"/>
            <a:r>
              <a:rPr lang="el-GR" sz="2400" dirty="0">
                <a:solidFill>
                  <a:schemeClr val="accent2">
                    <a:lumMod val="50000"/>
                  </a:schemeClr>
                </a:solidFill>
                <a:sym typeface="Wingdings" panose="05000000000000000000" pitchFamily="2" charset="2"/>
              </a:rPr>
              <a:t>Η συνθετότερη όμως και διαρκέστερη αξιοποίηση είναι η σύνθεση του υλικού και η παρουσίαση των σχετικών συμπερασμάτων σε μορφή μελέτης. </a:t>
            </a:r>
          </a:p>
          <a:p>
            <a:pPr algn="just"/>
            <a:r>
              <a:rPr lang="el-GR" sz="2400" b="1" dirty="0">
                <a:solidFill>
                  <a:schemeClr val="accent2">
                    <a:lumMod val="50000"/>
                  </a:schemeClr>
                </a:solidFill>
                <a:sym typeface="Wingdings" panose="05000000000000000000" pitchFamily="2" charset="2"/>
              </a:rPr>
              <a:t>Τα παιδιά ταξιδεύουν στο παρελθόν</a:t>
            </a:r>
            <a:r>
              <a:rPr lang="el-GR" sz="2400" dirty="0">
                <a:solidFill>
                  <a:schemeClr val="accent2">
                    <a:lumMod val="50000"/>
                  </a:schemeClr>
                </a:solidFill>
                <a:sym typeface="Wingdings" panose="05000000000000000000" pitchFamily="2" charset="2"/>
              </a:rPr>
              <a:t>. Φαντάζονται γεγονότα που έχουν συμβεί γύρω από το  μνημείο παλιότερα, γράφουν, δραματοποιούν, παίζουν ρόλους, προετοιμάζουν μία θεατρική παράσταση. </a:t>
            </a:r>
          </a:p>
          <a:p>
            <a:pPr algn="just"/>
            <a:r>
              <a:rPr lang="el-GR" sz="2400" dirty="0">
                <a:solidFill>
                  <a:schemeClr val="accent2">
                    <a:lumMod val="50000"/>
                  </a:schemeClr>
                </a:solidFill>
                <a:sym typeface="Wingdings" panose="05000000000000000000" pitchFamily="2" charset="2"/>
              </a:rPr>
              <a:t>Ακόμη, ζωγραφίζεται η </a:t>
            </a:r>
            <a:r>
              <a:rPr lang="el-GR" sz="2400" b="1" dirty="0">
                <a:solidFill>
                  <a:schemeClr val="accent2">
                    <a:lumMod val="50000"/>
                  </a:schemeClr>
                </a:solidFill>
                <a:sym typeface="Wingdings" panose="05000000000000000000" pitchFamily="2" charset="2"/>
              </a:rPr>
              <a:t>αφίσα «σωτηρίας» του μνημείου</a:t>
            </a:r>
            <a:r>
              <a:rPr lang="el-GR" sz="2400" dirty="0">
                <a:solidFill>
                  <a:schemeClr val="accent2">
                    <a:lumMod val="50000"/>
                  </a:schemeClr>
                </a:solidFill>
                <a:sym typeface="Wingdings" panose="05000000000000000000" pitchFamily="2" charset="2"/>
              </a:rPr>
              <a:t>.</a:t>
            </a:r>
          </a:p>
          <a:p>
            <a:pPr algn="just"/>
            <a:endParaRPr lang="el-GR" sz="2400" dirty="0">
              <a:solidFill>
                <a:schemeClr val="accent2">
                  <a:lumMod val="50000"/>
                </a:schemeClr>
              </a:solidFill>
              <a:sym typeface="Wingdings" panose="05000000000000000000" pitchFamily="2" charset="2"/>
            </a:endParaRPr>
          </a:p>
          <a:p>
            <a:pPr algn="just"/>
            <a:r>
              <a:rPr lang="el-GR" sz="2400" dirty="0">
                <a:solidFill>
                  <a:schemeClr val="accent2">
                    <a:lumMod val="50000"/>
                  </a:schemeClr>
                </a:solidFill>
                <a:sym typeface="Wingdings" panose="05000000000000000000" pitchFamily="2" charset="2"/>
              </a:rPr>
              <a:t>Παράλληλα, συμμετέχουμε στην </a:t>
            </a:r>
            <a:r>
              <a:rPr lang="el-GR" sz="2400" b="1" dirty="0">
                <a:solidFill>
                  <a:schemeClr val="accent2">
                    <a:lumMod val="50000"/>
                  </a:schemeClr>
                </a:solidFill>
                <a:sym typeface="Wingdings" panose="05000000000000000000" pitchFamily="2" charset="2"/>
              </a:rPr>
              <a:t>εκστρατεία του Υπουργείο  Πολιτισμού για την τόνωση του ενδιαφέροντος για τα μνημεία του τόπου μας </a:t>
            </a:r>
            <a:r>
              <a:rPr lang="el-GR" sz="2400" dirty="0">
                <a:solidFill>
                  <a:schemeClr val="accent2">
                    <a:lumMod val="50000"/>
                  </a:schemeClr>
                </a:solidFill>
                <a:sym typeface="Wingdings" panose="05000000000000000000" pitchFamily="2" charset="2"/>
              </a:rPr>
              <a:t>και καταθέτουμε πρωτότυπες και ουσιαστικές ιδέες τις οποίες αναρτούμε και στην ιστοσελίδα του σχολείου. Συζήτηση του τρόπου παρουσίασης του υλικού (έκδοση χειροποίητου ή τυπογραφημένου φυλλαδίου, έκθεση του υλικού σε τοίχο του σχολείου, δημοσίευση σε τοπική εφημερίδα ή περιοδικό, αποστολή στον περιφερειάρχη, στο δήμαρχο, στις αρχαιολογικές υπηρεσίες).</a:t>
            </a:r>
          </a:p>
        </p:txBody>
      </p:sp>
      <p:sp>
        <p:nvSpPr>
          <p:cNvPr id="3" name="Θέση αριθμού διαφάνειας 2">
            <a:extLst>
              <a:ext uri="{FF2B5EF4-FFF2-40B4-BE49-F238E27FC236}">
                <a16:creationId xmlns:a16="http://schemas.microsoft.com/office/drawing/2014/main" id="{977CE7A5-8123-43ED-B151-330479953516}"/>
              </a:ext>
            </a:extLst>
          </p:cNvPr>
          <p:cNvSpPr>
            <a:spLocks noGrp="1"/>
          </p:cNvSpPr>
          <p:nvPr>
            <p:ph type="sldNum" sz="quarter" idx="12"/>
          </p:nvPr>
        </p:nvSpPr>
        <p:spPr/>
        <p:txBody>
          <a:bodyPr/>
          <a:lstStyle/>
          <a:p>
            <a:fld id="{07981EEA-4693-4605-B586-7EAC5C57DFE4}" type="slidenum">
              <a:rPr lang="el-GR" smtClean="0"/>
              <a:pPr/>
              <a:t>59</a:t>
            </a:fld>
            <a:endParaRPr lang="el-GR"/>
          </a:p>
        </p:txBody>
      </p:sp>
    </p:spTree>
    <p:extLst>
      <p:ext uri="{BB962C8B-B14F-4D97-AF65-F5344CB8AC3E}">
        <p14:creationId xmlns:p14="http://schemas.microsoft.com/office/powerpoint/2010/main" val="32323300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4F4B956-5F66-7B4A-3346-C45ACCCFBBA9}"/>
              </a:ext>
            </a:extLst>
          </p:cNvPr>
          <p:cNvSpPr>
            <a:spLocks noGrp="1"/>
          </p:cNvSpPr>
          <p:nvPr>
            <p:ph type="title"/>
          </p:nvPr>
        </p:nvSpPr>
        <p:spPr>
          <a:xfrm>
            <a:off x="1199149" y="355664"/>
            <a:ext cx="9601196" cy="1303867"/>
          </a:xfrm>
        </p:spPr>
        <p:txBody>
          <a:bodyPr/>
          <a:lstStyle/>
          <a:p>
            <a:r>
              <a:rPr lang="el-GR" dirty="0"/>
              <a:t> </a:t>
            </a:r>
            <a:r>
              <a:rPr lang="el-GR" dirty="0">
                <a:solidFill>
                  <a:schemeClr val="tx1">
                    <a:lumMod val="85000"/>
                    <a:lumOff val="15000"/>
                  </a:schemeClr>
                </a:solidFill>
                <a:latin typeface="Book Antiqua" panose="02040602050305030304" pitchFamily="18" charset="0"/>
              </a:rPr>
              <a:t>Συντονισμός Δικτύων </a:t>
            </a:r>
            <a:r>
              <a:rPr lang="el-GR" dirty="0" err="1">
                <a:solidFill>
                  <a:schemeClr val="tx1">
                    <a:lumMod val="85000"/>
                    <a:lumOff val="15000"/>
                  </a:schemeClr>
                </a:solidFill>
                <a:latin typeface="Book Antiqua" panose="02040602050305030304" pitchFamily="18" charset="0"/>
              </a:rPr>
              <a:t>Αειφορίας</a:t>
            </a:r>
            <a:r>
              <a:rPr lang="el-GR" dirty="0">
                <a:solidFill>
                  <a:schemeClr val="tx1">
                    <a:lumMod val="85000"/>
                    <a:lumOff val="15000"/>
                  </a:schemeClr>
                </a:solidFill>
                <a:latin typeface="Book Antiqua" panose="02040602050305030304" pitchFamily="18" charset="0"/>
              </a:rPr>
              <a:t>  </a:t>
            </a:r>
          </a:p>
        </p:txBody>
      </p:sp>
      <p:sp>
        <p:nvSpPr>
          <p:cNvPr id="4" name="Θέση περιεχομένου 3">
            <a:extLst>
              <a:ext uri="{FF2B5EF4-FFF2-40B4-BE49-F238E27FC236}">
                <a16:creationId xmlns:a16="http://schemas.microsoft.com/office/drawing/2014/main" id="{DF13AF63-7D76-C7F9-828B-4E2DC472BE9E}"/>
              </a:ext>
            </a:extLst>
          </p:cNvPr>
          <p:cNvSpPr>
            <a:spLocks noGrp="1"/>
          </p:cNvSpPr>
          <p:nvPr>
            <p:ph idx="1"/>
          </p:nvPr>
        </p:nvSpPr>
        <p:spPr>
          <a:xfrm>
            <a:off x="680355" y="1486600"/>
            <a:ext cx="6695310" cy="4927820"/>
          </a:xfrm>
        </p:spPr>
        <p:txBody>
          <a:bodyPr>
            <a:normAutofit fontScale="85000" lnSpcReduction="20000"/>
          </a:bodyPr>
          <a:lstStyle/>
          <a:p>
            <a:pPr marL="0" indent="0" algn="just">
              <a:buNone/>
            </a:pPr>
            <a:r>
              <a:rPr lang="el-GR" dirty="0"/>
              <a:t>Το Διεθνές Θεματικό Δίκτυο </a:t>
            </a:r>
            <a:r>
              <a:rPr lang="el-GR" b="1" dirty="0">
                <a:solidFill>
                  <a:srgbClr val="00B050"/>
                </a:solidFill>
              </a:rPr>
              <a:t>«Μαθαίνω για Οικοσυστήματα και Δάση», </a:t>
            </a:r>
            <a:r>
              <a:rPr lang="el-GR" dirty="0"/>
              <a:t>συντονίζεται από τη Διεύθυνση Πρωτοβάθμιας Εκπαίδευσης Λάρισας, Συντονιστικό φορέα του Δικτύου, σε συνεργασία με την Ελληνική Εταιρία Προστασίας της Φύσης (ΕΕΠΦ), Εθνικό χειριστή του Διεθνούς Δικτύου ΠΕ. </a:t>
            </a:r>
          </a:p>
          <a:p>
            <a:pPr marL="0" indent="0" algn="just">
              <a:buNone/>
            </a:pPr>
            <a:r>
              <a:rPr lang="el-GR" dirty="0"/>
              <a:t>Το Διεθνές Θεματικό Δίκτυο Περιβαλλοντικής </a:t>
            </a:r>
            <a:r>
              <a:rPr lang="el-GR" b="1" dirty="0">
                <a:solidFill>
                  <a:srgbClr val="00B050"/>
                </a:solidFill>
              </a:rPr>
              <a:t>«Οικολογικά Σχολεία» -“</a:t>
            </a:r>
            <a:r>
              <a:rPr lang="el-GR" b="1" dirty="0" err="1">
                <a:solidFill>
                  <a:srgbClr val="00B050"/>
                </a:solidFill>
              </a:rPr>
              <a:t>Eco-Schools</a:t>
            </a:r>
            <a:r>
              <a:rPr lang="el-GR" b="1" dirty="0">
                <a:solidFill>
                  <a:srgbClr val="00B050"/>
                </a:solidFill>
              </a:rPr>
              <a:t>”, </a:t>
            </a:r>
            <a:r>
              <a:rPr lang="el-GR" dirty="0"/>
              <a:t>που συντονίζεται, για την Θεσσαλία, από τη Διεύθυνση Πρωτοβάθμιας Εκπαίδευσης Λάρισας, σε συνεργασία με την Ελληνική Εταιρία Προστασίας της Φύσης (ΕΕΠΦ), Εθνικό χειριστή του Διεθνούς Δικτύου ΠΕ. </a:t>
            </a:r>
          </a:p>
          <a:p>
            <a:pPr marL="0" indent="0" algn="just">
              <a:buNone/>
            </a:pPr>
            <a:r>
              <a:rPr lang="el-GR" dirty="0">
                <a:solidFill>
                  <a:schemeClr val="tx1"/>
                </a:solidFill>
              </a:rPr>
              <a:t>Το Σχολικό </a:t>
            </a:r>
            <a:r>
              <a:rPr lang="el-GR" dirty="0" err="1">
                <a:solidFill>
                  <a:schemeClr val="tx1"/>
                </a:solidFill>
              </a:rPr>
              <a:t>Δικτύο</a:t>
            </a:r>
            <a:r>
              <a:rPr lang="el-GR" dirty="0">
                <a:solidFill>
                  <a:schemeClr val="tx1"/>
                </a:solidFill>
              </a:rPr>
              <a:t> Δράσεων </a:t>
            </a:r>
            <a:r>
              <a:rPr lang="el-GR" b="1" dirty="0">
                <a:solidFill>
                  <a:srgbClr val="00B050"/>
                </a:solidFill>
              </a:rPr>
              <a:t>« ΤΑΠΕΡΙΣΤΑΣ 2025» </a:t>
            </a:r>
            <a:r>
              <a:rPr lang="el-GR" dirty="0"/>
              <a:t>που  συντονίζει το Κ.Ε.ΠΕ.Α. Αρναίας σε συνεργασία με ΚΕΠΕΑ και ΔΠΕ και ΔΔΕ και συμμετέχει η Διεύθυνση Πρωτοβάθμιας Εκπαίδευσης Λάρισας, ως συνεργαζόμενος φορέας</a:t>
            </a:r>
          </a:p>
          <a:p>
            <a:pPr marL="0" indent="0" algn="just">
              <a:buNone/>
            </a:pPr>
            <a:r>
              <a:rPr lang="el-GR" b="1" dirty="0">
                <a:solidFill>
                  <a:srgbClr val="00B050"/>
                </a:solidFill>
              </a:rPr>
              <a:t>«Δίκτυο για τα Δικαιώματα του Παιδιού» </a:t>
            </a:r>
            <a:r>
              <a:rPr lang="el-GR" dirty="0">
                <a:solidFill>
                  <a:schemeClr val="tx1"/>
                </a:solidFill>
              </a:rPr>
              <a:t>συμμετέχει η</a:t>
            </a:r>
            <a:r>
              <a:rPr lang="el-GR" dirty="0">
                <a:solidFill>
                  <a:schemeClr val="accent6"/>
                </a:solidFill>
              </a:rPr>
              <a:t> </a:t>
            </a:r>
            <a:r>
              <a:rPr lang="el-GR" dirty="0"/>
              <a:t>ΔΠΕ Λάρισας σε συνεργασία με τις Διευθύνσεις Πρωτοβάθμιας Εκπαίδευσης Α΄ Αθήνας, Δ΄ Αθήνας και Μαγνησίας.</a:t>
            </a:r>
          </a:p>
        </p:txBody>
      </p:sp>
      <p:sp>
        <p:nvSpPr>
          <p:cNvPr id="5" name="Θέση υποσέλιδου 4">
            <a:extLst>
              <a:ext uri="{FF2B5EF4-FFF2-40B4-BE49-F238E27FC236}">
                <a16:creationId xmlns:a16="http://schemas.microsoft.com/office/drawing/2014/main" id="{054581EC-926E-3493-0CF0-C515DC9AE084}"/>
              </a:ext>
            </a:extLst>
          </p:cNvPr>
          <p:cNvSpPr>
            <a:spLocks noGrp="1"/>
          </p:cNvSpPr>
          <p:nvPr>
            <p:ph type="ftr" sz="quarter" idx="12"/>
          </p:nvPr>
        </p:nvSpPr>
        <p:spPr/>
        <p:txBody>
          <a:bodyPr/>
          <a:lstStyle/>
          <a:p>
            <a:pPr rtl="0"/>
            <a:r>
              <a:rPr lang="el-GR" dirty="0"/>
              <a:t>Προσθήκη υποσέλιδου</a:t>
            </a:r>
          </a:p>
        </p:txBody>
      </p:sp>
      <p:sp>
        <p:nvSpPr>
          <p:cNvPr id="6" name="Θέση αριθμού διαφάνειας 5">
            <a:extLst>
              <a:ext uri="{FF2B5EF4-FFF2-40B4-BE49-F238E27FC236}">
                <a16:creationId xmlns:a16="http://schemas.microsoft.com/office/drawing/2014/main" id="{1B5F61E4-4D3F-7462-295A-C85FB8CD1102}"/>
              </a:ext>
            </a:extLst>
          </p:cNvPr>
          <p:cNvSpPr>
            <a:spLocks noGrp="1"/>
          </p:cNvSpPr>
          <p:nvPr>
            <p:ph type="sldNum" sz="quarter" idx="33"/>
          </p:nvPr>
        </p:nvSpPr>
        <p:spPr/>
        <p:txBody>
          <a:bodyPr/>
          <a:lstStyle/>
          <a:p>
            <a:pPr rtl="0"/>
            <a:fld id="{19B51A1E-902D-48AF-9020-955120F399B6}" type="slidenum">
              <a:rPr lang="el-GR" smtClean="0"/>
              <a:pPr rtl="0"/>
              <a:t>6</a:t>
            </a:fld>
            <a:endParaRPr lang="el-GR" dirty="0"/>
          </a:p>
        </p:txBody>
      </p:sp>
      <p:pic>
        <p:nvPicPr>
          <p:cNvPr id="7" name="Εικόνα 6">
            <a:extLst>
              <a:ext uri="{FF2B5EF4-FFF2-40B4-BE49-F238E27FC236}">
                <a16:creationId xmlns:a16="http://schemas.microsoft.com/office/drawing/2014/main" id="{28EC31B1-9C46-04D4-630E-DF7A99853FDE}"/>
              </a:ext>
            </a:extLst>
          </p:cNvPr>
          <p:cNvPicPr>
            <a:picLocks noChangeAspect="1"/>
          </p:cNvPicPr>
          <p:nvPr/>
        </p:nvPicPr>
        <p:blipFill>
          <a:blip r:embed="rId2"/>
          <a:stretch>
            <a:fillRect/>
          </a:stretch>
        </p:blipFill>
        <p:spPr>
          <a:xfrm>
            <a:off x="7659551" y="3364483"/>
            <a:ext cx="4100449" cy="3075337"/>
          </a:xfrm>
          <a:prstGeom prst="rect">
            <a:avLst/>
          </a:prstGeom>
        </p:spPr>
      </p:pic>
      <p:pic>
        <p:nvPicPr>
          <p:cNvPr id="8" name="Εικόνα 7">
            <a:extLst>
              <a:ext uri="{FF2B5EF4-FFF2-40B4-BE49-F238E27FC236}">
                <a16:creationId xmlns:a16="http://schemas.microsoft.com/office/drawing/2014/main" id="{5BA3ED08-6FD2-C9FA-28C7-CA6622FB09B8}"/>
              </a:ext>
            </a:extLst>
          </p:cNvPr>
          <p:cNvPicPr>
            <a:picLocks noChangeAspect="1"/>
          </p:cNvPicPr>
          <p:nvPr/>
        </p:nvPicPr>
        <p:blipFill>
          <a:blip r:embed="rId3"/>
          <a:stretch>
            <a:fillRect/>
          </a:stretch>
        </p:blipFill>
        <p:spPr>
          <a:xfrm>
            <a:off x="7595726" y="1659531"/>
            <a:ext cx="4228098" cy="2715337"/>
          </a:xfrm>
          <a:prstGeom prst="rect">
            <a:avLst/>
          </a:prstGeom>
        </p:spPr>
      </p:pic>
      <p:pic>
        <p:nvPicPr>
          <p:cNvPr id="10" name="Εικόνα 9">
            <a:extLst>
              <a:ext uri="{FF2B5EF4-FFF2-40B4-BE49-F238E27FC236}">
                <a16:creationId xmlns:a16="http://schemas.microsoft.com/office/drawing/2014/main" id="{6261DBE5-CDD0-3D94-806C-0A444E40F893}"/>
              </a:ext>
            </a:extLst>
          </p:cNvPr>
          <p:cNvPicPr>
            <a:picLocks noChangeAspect="1"/>
          </p:cNvPicPr>
          <p:nvPr/>
        </p:nvPicPr>
        <p:blipFill>
          <a:blip r:embed="rId4"/>
          <a:stretch>
            <a:fillRect/>
          </a:stretch>
        </p:blipFill>
        <p:spPr>
          <a:xfrm>
            <a:off x="9977965" y="54649"/>
            <a:ext cx="2638425" cy="2017059"/>
          </a:xfrm>
          <a:prstGeom prst="rect">
            <a:avLst/>
          </a:prstGeom>
        </p:spPr>
      </p:pic>
    </p:spTree>
    <p:extLst>
      <p:ext uri="{BB962C8B-B14F-4D97-AF65-F5344CB8AC3E}">
        <p14:creationId xmlns:p14="http://schemas.microsoft.com/office/powerpoint/2010/main" val="59855436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αριθμού διαφάνειας 1">
            <a:extLst>
              <a:ext uri="{FF2B5EF4-FFF2-40B4-BE49-F238E27FC236}">
                <a16:creationId xmlns:a16="http://schemas.microsoft.com/office/drawing/2014/main" id="{8748E4A4-61BE-46D7-BE88-51084504D9A6}"/>
              </a:ext>
            </a:extLst>
          </p:cNvPr>
          <p:cNvSpPr>
            <a:spLocks noGrp="1"/>
          </p:cNvSpPr>
          <p:nvPr>
            <p:ph type="sldNum" sz="quarter" idx="12"/>
          </p:nvPr>
        </p:nvSpPr>
        <p:spPr/>
        <p:txBody>
          <a:bodyPr/>
          <a:lstStyle/>
          <a:p>
            <a:fld id="{07981EEA-4693-4605-B586-7EAC5C57DFE4}" type="slidenum">
              <a:rPr lang="el-GR" smtClean="0"/>
              <a:pPr/>
              <a:t>60</a:t>
            </a:fld>
            <a:endParaRPr lang="el-GR"/>
          </a:p>
        </p:txBody>
      </p:sp>
      <p:pic>
        <p:nvPicPr>
          <p:cNvPr id="3" name="Εικόνα 2">
            <a:extLst>
              <a:ext uri="{FF2B5EF4-FFF2-40B4-BE49-F238E27FC236}">
                <a16:creationId xmlns:a16="http://schemas.microsoft.com/office/drawing/2014/main" id="{3D17AA82-695A-45A7-ACB6-17393D4FB6D2}"/>
              </a:ext>
            </a:extLst>
          </p:cNvPr>
          <p:cNvPicPr>
            <a:picLocks noChangeAspect="1"/>
          </p:cNvPicPr>
          <p:nvPr/>
        </p:nvPicPr>
        <p:blipFill>
          <a:blip r:embed="rId2"/>
          <a:stretch>
            <a:fillRect/>
          </a:stretch>
        </p:blipFill>
        <p:spPr>
          <a:xfrm>
            <a:off x="1323445" y="805921"/>
            <a:ext cx="4600575" cy="5442479"/>
          </a:xfrm>
          <a:prstGeom prst="rect">
            <a:avLst/>
          </a:prstGeom>
        </p:spPr>
      </p:pic>
      <p:pic>
        <p:nvPicPr>
          <p:cNvPr id="4" name="Εικόνα 3">
            <a:extLst>
              <a:ext uri="{FF2B5EF4-FFF2-40B4-BE49-F238E27FC236}">
                <a16:creationId xmlns:a16="http://schemas.microsoft.com/office/drawing/2014/main" id="{1D1F7D02-0A4A-4FB5-9F0B-1C2C784E056B}"/>
              </a:ext>
            </a:extLst>
          </p:cNvPr>
          <p:cNvPicPr>
            <a:picLocks noChangeAspect="1"/>
          </p:cNvPicPr>
          <p:nvPr/>
        </p:nvPicPr>
        <p:blipFill>
          <a:blip r:embed="rId3"/>
          <a:stretch>
            <a:fillRect/>
          </a:stretch>
        </p:blipFill>
        <p:spPr>
          <a:xfrm>
            <a:off x="6096000" y="805921"/>
            <a:ext cx="5373511" cy="5278790"/>
          </a:xfrm>
          <a:prstGeom prst="rect">
            <a:avLst/>
          </a:prstGeom>
        </p:spPr>
      </p:pic>
    </p:spTree>
    <p:extLst>
      <p:ext uri="{BB962C8B-B14F-4D97-AF65-F5344CB8AC3E}">
        <p14:creationId xmlns:p14="http://schemas.microsoft.com/office/powerpoint/2010/main" val="266691803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Θέση αριθμού διαφάνειας 3">
            <a:extLst>
              <a:ext uri="{FF2B5EF4-FFF2-40B4-BE49-F238E27FC236}">
                <a16:creationId xmlns:a16="http://schemas.microsoft.com/office/drawing/2014/main" id="{35CEE6D3-055A-4BD9-8053-5FADF206F96B}"/>
              </a:ext>
            </a:extLst>
          </p:cNvPr>
          <p:cNvSpPr>
            <a:spLocks noGrp="1"/>
          </p:cNvSpPr>
          <p:nvPr>
            <p:ph type="sldNum" sz="quarter" idx="12"/>
          </p:nvPr>
        </p:nvSpPr>
        <p:spPr/>
        <p:txBody>
          <a:bodyPr/>
          <a:lstStyle/>
          <a:p>
            <a:fld id="{07981EEA-4693-4605-B586-7EAC5C57DFE4}" type="slidenum">
              <a:rPr lang="el-GR" smtClean="0"/>
              <a:pPr/>
              <a:t>61</a:t>
            </a:fld>
            <a:endParaRPr lang="el-GR"/>
          </a:p>
        </p:txBody>
      </p:sp>
      <p:pic>
        <p:nvPicPr>
          <p:cNvPr id="5" name="Εικόνα 4">
            <a:extLst>
              <a:ext uri="{FF2B5EF4-FFF2-40B4-BE49-F238E27FC236}">
                <a16:creationId xmlns:a16="http://schemas.microsoft.com/office/drawing/2014/main" id="{9DDE0BEF-C311-4614-9F32-8C2F50F0F475}"/>
              </a:ext>
            </a:extLst>
          </p:cNvPr>
          <p:cNvPicPr>
            <a:picLocks noChangeAspect="1"/>
          </p:cNvPicPr>
          <p:nvPr/>
        </p:nvPicPr>
        <p:blipFill>
          <a:blip r:embed="rId2"/>
          <a:stretch>
            <a:fillRect/>
          </a:stretch>
        </p:blipFill>
        <p:spPr>
          <a:xfrm>
            <a:off x="849045" y="745064"/>
            <a:ext cx="5045218" cy="2178755"/>
          </a:xfrm>
          <a:prstGeom prst="rect">
            <a:avLst/>
          </a:prstGeom>
        </p:spPr>
      </p:pic>
      <p:pic>
        <p:nvPicPr>
          <p:cNvPr id="6" name="Εικόνα 5">
            <a:extLst>
              <a:ext uri="{FF2B5EF4-FFF2-40B4-BE49-F238E27FC236}">
                <a16:creationId xmlns:a16="http://schemas.microsoft.com/office/drawing/2014/main" id="{57CD5A5D-4A5B-467D-99A8-2AD3AF275380}"/>
              </a:ext>
            </a:extLst>
          </p:cNvPr>
          <p:cNvPicPr>
            <a:picLocks noChangeAspect="1"/>
          </p:cNvPicPr>
          <p:nvPr/>
        </p:nvPicPr>
        <p:blipFill>
          <a:blip r:embed="rId3"/>
          <a:stretch>
            <a:fillRect/>
          </a:stretch>
        </p:blipFill>
        <p:spPr>
          <a:xfrm>
            <a:off x="6486274" y="650079"/>
            <a:ext cx="4901216" cy="2002810"/>
          </a:xfrm>
          <a:prstGeom prst="rect">
            <a:avLst/>
          </a:prstGeom>
        </p:spPr>
      </p:pic>
      <p:pic>
        <p:nvPicPr>
          <p:cNvPr id="7" name="Εικόνα 6">
            <a:extLst>
              <a:ext uri="{FF2B5EF4-FFF2-40B4-BE49-F238E27FC236}">
                <a16:creationId xmlns:a16="http://schemas.microsoft.com/office/drawing/2014/main" id="{651C49CF-8401-4409-B2CA-FF20458D51A7}"/>
              </a:ext>
            </a:extLst>
          </p:cNvPr>
          <p:cNvPicPr>
            <a:picLocks noChangeAspect="1"/>
          </p:cNvPicPr>
          <p:nvPr/>
        </p:nvPicPr>
        <p:blipFill>
          <a:blip r:embed="rId4"/>
          <a:stretch>
            <a:fillRect/>
          </a:stretch>
        </p:blipFill>
        <p:spPr>
          <a:xfrm>
            <a:off x="699291" y="2972084"/>
            <a:ext cx="5194972" cy="3276316"/>
          </a:xfrm>
          <a:prstGeom prst="rect">
            <a:avLst/>
          </a:prstGeom>
        </p:spPr>
      </p:pic>
      <p:pic>
        <p:nvPicPr>
          <p:cNvPr id="8" name="Εικόνα 7">
            <a:extLst>
              <a:ext uri="{FF2B5EF4-FFF2-40B4-BE49-F238E27FC236}">
                <a16:creationId xmlns:a16="http://schemas.microsoft.com/office/drawing/2014/main" id="{6B06F586-685D-4119-A8D4-00B8C3B4205E}"/>
              </a:ext>
            </a:extLst>
          </p:cNvPr>
          <p:cNvPicPr>
            <a:picLocks noChangeAspect="1"/>
          </p:cNvPicPr>
          <p:nvPr/>
        </p:nvPicPr>
        <p:blipFill>
          <a:blip r:embed="rId5"/>
          <a:stretch>
            <a:fillRect/>
          </a:stretch>
        </p:blipFill>
        <p:spPr>
          <a:xfrm>
            <a:off x="6585061" y="2740915"/>
            <a:ext cx="4757894" cy="3140058"/>
          </a:xfrm>
          <a:prstGeom prst="rect">
            <a:avLst/>
          </a:prstGeom>
        </p:spPr>
      </p:pic>
      <p:sp>
        <p:nvSpPr>
          <p:cNvPr id="2" name="Ορθογώνιο 1">
            <a:extLst>
              <a:ext uri="{FF2B5EF4-FFF2-40B4-BE49-F238E27FC236}">
                <a16:creationId xmlns:a16="http://schemas.microsoft.com/office/drawing/2014/main" id="{5A9BDF56-AF7F-4098-8545-05B5A40C55CC}"/>
              </a:ext>
            </a:extLst>
          </p:cNvPr>
          <p:cNvSpPr/>
          <p:nvPr/>
        </p:nvSpPr>
        <p:spPr>
          <a:xfrm>
            <a:off x="6400800" y="6107289"/>
            <a:ext cx="4986690" cy="100632"/>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l-GR" b="1" dirty="0">
                <a:solidFill>
                  <a:srgbClr val="C00000"/>
                </a:solidFill>
              </a:rPr>
              <a:t>Δ. Σχ. Σερρών μέλος του Δικτύου ΚΠΕ Νάουσας</a:t>
            </a:r>
          </a:p>
        </p:txBody>
      </p:sp>
    </p:spTree>
    <p:extLst>
      <p:ext uri="{BB962C8B-B14F-4D97-AF65-F5344CB8AC3E}">
        <p14:creationId xmlns:p14="http://schemas.microsoft.com/office/powerpoint/2010/main" val="69665045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Τίτλος 2"/>
          <p:cNvSpPr>
            <a:spLocks noGrp="1"/>
          </p:cNvSpPr>
          <p:nvPr>
            <p:ph type="title"/>
          </p:nvPr>
        </p:nvSpPr>
        <p:spPr/>
        <p:txBody>
          <a:bodyPr>
            <a:normAutofit fontScale="90000"/>
          </a:bodyPr>
          <a:lstStyle/>
          <a:p>
            <a:r>
              <a:rPr lang="el-GR" dirty="0">
                <a:solidFill>
                  <a:schemeClr val="accent2">
                    <a:lumMod val="50000"/>
                  </a:schemeClr>
                </a:solidFill>
              </a:rPr>
              <a:t>Προτάσεις για δραστηριότητες – προτεινόμενες εργασίες που υλοποιήθηκαν</a:t>
            </a:r>
          </a:p>
        </p:txBody>
      </p:sp>
      <p:sp>
        <p:nvSpPr>
          <p:cNvPr id="4" name="Θέση κειμένου 3"/>
          <p:cNvSpPr>
            <a:spLocks noGrp="1"/>
          </p:cNvSpPr>
          <p:nvPr>
            <p:ph type="body" idx="1"/>
          </p:nvPr>
        </p:nvSpPr>
        <p:spPr>
          <a:xfrm>
            <a:off x="1274618" y="3846051"/>
            <a:ext cx="9448800" cy="954547"/>
          </a:xfrm>
        </p:spPr>
        <p:txBody>
          <a:bodyPr>
            <a:normAutofit/>
          </a:bodyPr>
          <a:lstStyle/>
          <a:p>
            <a:r>
              <a:rPr lang="el-GR" sz="2800" dirty="0">
                <a:solidFill>
                  <a:schemeClr val="accent2">
                    <a:lumMod val="75000"/>
                  </a:schemeClr>
                </a:solidFill>
              </a:rPr>
              <a:t>Μερικά παραδείγματα από τα προγράμματα που υλοποιήθηκαν και παρουσιάστηκαν στα συνέδρια:</a:t>
            </a:r>
          </a:p>
        </p:txBody>
      </p:sp>
      <p:sp>
        <p:nvSpPr>
          <p:cNvPr id="6" name="Θέση αριθμού διαφάνειας 5">
            <a:extLst>
              <a:ext uri="{FF2B5EF4-FFF2-40B4-BE49-F238E27FC236}">
                <a16:creationId xmlns:a16="http://schemas.microsoft.com/office/drawing/2014/main" id="{34826058-D3BA-4D26-B305-D0BC816E8E67}"/>
              </a:ext>
            </a:extLst>
          </p:cNvPr>
          <p:cNvSpPr>
            <a:spLocks noGrp="1"/>
          </p:cNvSpPr>
          <p:nvPr>
            <p:ph type="sldNum" sz="quarter" idx="12"/>
          </p:nvPr>
        </p:nvSpPr>
        <p:spPr/>
        <p:txBody>
          <a:bodyPr/>
          <a:lstStyle/>
          <a:p>
            <a:fld id="{07981EEA-4693-4605-B586-7EAC5C57DFE4}" type="slidenum">
              <a:rPr lang="el-GR" smtClean="0"/>
              <a:pPr/>
              <a:t>62</a:t>
            </a:fld>
            <a:endParaRPr lang="el-GR"/>
          </a:p>
        </p:txBody>
      </p:sp>
    </p:spTree>
    <p:extLst>
      <p:ext uri="{BB962C8B-B14F-4D97-AF65-F5344CB8AC3E}">
        <p14:creationId xmlns:p14="http://schemas.microsoft.com/office/powerpoint/2010/main" val="1570017411"/>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Ορθογώνιο 4"/>
          <p:cNvSpPr/>
          <p:nvPr/>
        </p:nvSpPr>
        <p:spPr>
          <a:xfrm>
            <a:off x="1136072" y="599742"/>
            <a:ext cx="4932219" cy="5909310"/>
          </a:xfrm>
          <a:prstGeom prst="rect">
            <a:avLst/>
          </a:prstGeom>
        </p:spPr>
        <p:txBody>
          <a:bodyPr wrap="square">
            <a:spAutoFit/>
          </a:bodyPr>
          <a:lstStyle/>
          <a:p>
            <a:r>
              <a:rPr lang="el-GR" sz="2400" b="1" dirty="0">
                <a:solidFill>
                  <a:schemeClr val="accent2">
                    <a:lumMod val="50000"/>
                  </a:schemeClr>
                </a:solidFill>
              </a:rPr>
              <a:t>Στο 1ο Μαθητικό Συνέδριο του 2014: </a:t>
            </a:r>
          </a:p>
          <a:p>
            <a:endParaRPr lang="el-GR" sz="2400" dirty="0">
              <a:solidFill>
                <a:schemeClr val="accent2">
                  <a:lumMod val="50000"/>
                </a:schemeClr>
              </a:solidFill>
            </a:endParaRPr>
          </a:p>
          <a:p>
            <a:r>
              <a:rPr lang="el-GR" sz="2400" dirty="0">
                <a:solidFill>
                  <a:schemeClr val="accent2">
                    <a:lumMod val="50000"/>
                  </a:schemeClr>
                </a:solidFill>
              </a:rPr>
              <a:t>το 39ο Δ.Σ. Λάρισας σε συνεργασία με το  Μουσικό σχολείο παρουσίασε "Ο χαμένος </a:t>
            </a:r>
            <a:r>
              <a:rPr lang="el-GR" sz="2400" dirty="0" err="1">
                <a:solidFill>
                  <a:schemeClr val="accent2">
                    <a:lumMod val="50000"/>
                  </a:schemeClr>
                </a:solidFill>
              </a:rPr>
              <a:t>θησαυρός"Μυθοπλασία</a:t>
            </a:r>
            <a:r>
              <a:rPr lang="el-GR" sz="2400" dirty="0">
                <a:solidFill>
                  <a:schemeClr val="accent2">
                    <a:lumMod val="50000"/>
                  </a:schemeClr>
                </a:solidFill>
              </a:rPr>
              <a:t> για το </a:t>
            </a:r>
            <a:r>
              <a:rPr lang="el-GR" sz="2400" dirty="0" err="1">
                <a:solidFill>
                  <a:schemeClr val="accent2">
                    <a:lumMod val="50000"/>
                  </a:schemeClr>
                </a:solidFill>
              </a:rPr>
              <a:t>Μπεζεστένι</a:t>
            </a:r>
            <a:r>
              <a:rPr lang="el-GR" sz="2400" dirty="0">
                <a:solidFill>
                  <a:schemeClr val="accent2">
                    <a:lumMod val="50000"/>
                  </a:schemeClr>
                </a:solidFill>
              </a:rPr>
              <a:t>, </a:t>
            </a:r>
          </a:p>
          <a:p>
            <a:r>
              <a:rPr lang="el-GR" sz="2400" dirty="0">
                <a:solidFill>
                  <a:schemeClr val="accent2">
                    <a:lumMod val="50000"/>
                  </a:schemeClr>
                </a:solidFill>
              </a:rPr>
              <a:t>το 37o Δ. Σ. Λάρισας" Υιοθετώ "Το μνημείο της Εθνικής Αντίστασης του Φιλόλαου </a:t>
            </a:r>
            <a:r>
              <a:rPr lang="el-GR" sz="2400" dirty="0" err="1">
                <a:solidFill>
                  <a:schemeClr val="accent2">
                    <a:lumMod val="50000"/>
                  </a:schemeClr>
                </a:solidFill>
              </a:rPr>
              <a:t>Τλούπα</a:t>
            </a:r>
            <a:r>
              <a:rPr lang="el-GR" sz="2400" dirty="0">
                <a:solidFill>
                  <a:schemeClr val="accent2">
                    <a:lumMod val="50000"/>
                  </a:schemeClr>
                </a:solidFill>
              </a:rPr>
              <a:t> στο πάρκο Αλκαζάρ, </a:t>
            </a:r>
          </a:p>
          <a:p>
            <a:r>
              <a:rPr lang="el-GR" sz="2400" dirty="0">
                <a:solidFill>
                  <a:schemeClr val="accent2">
                    <a:lumMod val="50000"/>
                  </a:schemeClr>
                </a:solidFill>
              </a:rPr>
              <a:t>το Δ.Σ. </a:t>
            </a:r>
            <a:r>
              <a:rPr lang="el-GR" sz="2400" dirty="0" err="1">
                <a:solidFill>
                  <a:schemeClr val="accent2">
                    <a:lumMod val="50000"/>
                  </a:schemeClr>
                </a:solidFill>
              </a:rPr>
              <a:t>Βερδικούσας</a:t>
            </a:r>
            <a:r>
              <a:rPr lang="el-GR" sz="2400" dirty="0">
                <a:solidFill>
                  <a:schemeClr val="accent2">
                    <a:lumMod val="50000"/>
                  </a:schemeClr>
                </a:solidFill>
              </a:rPr>
              <a:t> "Εξωκλήσια και οι εκκλησιές του τόπου μου. Ο προφήτης Ηλίας του σχολείου μας", </a:t>
            </a:r>
          </a:p>
          <a:p>
            <a:r>
              <a:rPr lang="el-GR" sz="2400" dirty="0">
                <a:solidFill>
                  <a:schemeClr val="accent2">
                    <a:lumMod val="50000"/>
                  </a:schemeClr>
                </a:solidFill>
              </a:rPr>
              <a:t>το Δ.Σ. Κιλελέρ "Το Κιλελέρ στο χθες και στο σήμερα: Ένα ταξίδι στο χρόνο "κ.α. </a:t>
            </a:r>
          </a:p>
          <a:p>
            <a:endParaRPr lang="el-GR" sz="1600" dirty="0">
              <a:solidFill>
                <a:schemeClr val="accent2">
                  <a:lumMod val="50000"/>
                </a:schemeClr>
              </a:solidFill>
            </a:endParaRPr>
          </a:p>
        </p:txBody>
      </p:sp>
      <p:pic>
        <p:nvPicPr>
          <p:cNvPr id="12" name="Εικόνα 11"/>
          <p:cNvPicPr>
            <a:picLocks noChangeAspect="1"/>
          </p:cNvPicPr>
          <p:nvPr/>
        </p:nvPicPr>
        <p:blipFill>
          <a:blip r:embed="rId2"/>
          <a:stretch>
            <a:fillRect/>
          </a:stretch>
        </p:blipFill>
        <p:spPr>
          <a:xfrm>
            <a:off x="6360799" y="829627"/>
            <a:ext cx="4657157" cy="5139373"/>
          </a:xfrm>
          <a:prstGeom prst="rect">
            <a:avLst/>
          </a:prstGeom>
        </p:spPr>
      </p:pic>
      <p:sp>
        <p:nvSpPr>
          <p:cNvPr id="3" name="Θέση αριθμού διαφάνειας 2">
            <a:extLst>
              <a:ext uri="{FF2B5EF4-FFF2-40B4-BE49-F238E27FC236}">
                <a16:creationId xmlns:a16="http://schemas.microsoft.com/office/drawing/2014/main" id="{E70D134B-645F-4ADC-924A-3DF7D184EABC}"/>
              </a:ext>
            </a:extLst>
          </p:cNvPr>
          <p:cNvSpPr>
            <a:spLocks noGrp="1"/>
          </p:cNvSpPr>
          <p:nvPr>
            <p:ph type="sldNum" sz="quarter" idx="12"/>
          </p:nvPr>
        </p:nvSpPr>
        <p:spPr/>
        <p:txBody>
          <a:bodyPr/>
          <a:lstStyle/>
          <a:p>
            <a:fld id="{07981EEA-4693-4605-B586-7EAC5C57DFE4}" type="slidenum">
              <a:rPr lang="el-GR" smtClean="0"/>
              <a:pPr/>
              <a:t>63</a:t>
            </a:fld>
            <a:endParaRPr lang="el-GR"/>
          </a:p>
        </p:txBody>
      </p:sp>
    </p:spTree>
    <p:extLst>
      <p:ext uri="{BB962C8B-B14F-4D97-AF65-F5344CB8AC3E}">
        <p14:creationId xmlns:p14="http://schemas.microsoft.com/office/powerpoint/2010/main" val="3003850461"/>
      </p:ext>
    </p:extLst>
  </p:cSld>
  <p:clrMapOvr>
    <a:masterClrMapping/>
  </p:clrMapOvr>
  <p:transition spd="slow">
    <p:comb/>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Ορθογώνιο 4"/>
          <p:cNvSpPr/>
          <p:nvPr/>
        </p:nvSpPr>
        <p:spPr>
          <a:xfrm>
            <a:off x="6248401" y="890687"/>
            <a:ext cx="5001490" cy="4401205"/>
          </a:xfrm>
          <a:prstGeom prst="rect">
            <a:avLst/>
          </a:prstGeom>
        </p:spPr>
        <p:txBody>
          <a:bodyPr wrap="square">
            <a:spAutoFit/>
          </a:bodyPr>
          <a:lstStyle/>
          <a:p>
            <a:r>
              <a:rPr lang="el-GR" sz="2400" b="1" dirty="0">
                <a:solidFill>
                  <a:schemeClr val="accent2">
                    <a:lumMod val="50000"/>
                  </a:schemeClr>
                </a:solidFill>
              </a:rPr>
              <a:t>Στο 2ο Μαθητικό Συνέδριο του 2015: </a:t>
            </a:r>
          </a:p>
          <a:p>
            <a:endParaRPr lang="el-GR" sz="2400" dirty="0">
              <a:solidFill>
                <a:schemeClr val="accent2">
                  <a:lumMod val="50000"/>
                </a:schemeClr>
              </a:solidFill>
            </a:endParaRPr>
          </a:p>
          <a:p>
            <a:r>
              <a:rPr lang="el-GR" sz="2400" dirty="0">
                <a:solidFill>
                  <a:schemeClr val="accent2">
                    <a:lumMod val="50000"/>
                  </a:schemeClr>
                </a:solidFill>
              </a:rPr>
              <a:t>"Η Ιστορία του σχολείου μου” από το  </a:t>
            </a:r>
            <a:r>
              <a:rPr lang="el-GR" sz="2400" dirty="0" err="1">
                <a:solidFill>
                  <a:schemeClr val="accent2">
                    <a:lumMod val="50000"/>
                  </a:schemeClr>
                </a:solidFill>
              </a:rPr>
              <a:t>Δ.Σχ</a:t>
            </a:r>
            <a:r>
              <a:rPr lang="el-GR" sz="2400" dirty="0">
                <a:solidFill>
                  <a:schemeClr val="accent2">
                    <a:lumMod val="50000"/>
                  </a:schemeClr>
                </a:solidFill>
              </a:rPr>
              <a:t>. </a:t>
            </a:r>
            <a:r>
              <a:rPr lang="el-GR" sz="2400" dirty="0" err="1">
                <a:solidFill>
                  <a:schemeClr val="accent2">
                    <a:lumMod val="50000"/>
                  </a:schemeClr>
                </a:solidFill>
              </a:rPr>
              <a:t>Βερδικούσσας</a:t>
            </a:r>
            <a:r>
              <a:rPr lang="el-GR" sz="2400" dirty="0">
                <a:solidFill>
                  <a:schemeClr val="accent2">
                    <a:lumMod val="50000"/>
                  </a:schemeClr>
                </a:solidFill>
              </a:rPr>
              <a:t>, </a:t>
            </a:r>
          </a:p>
          <a:p>
            <a:r>
              <a:rPr lang="el-GR" sz="2400" dirty="0">
                <a:solidFill>
                  <a:schemeClr val="accent2">
                    <a:lumMod val="50000"/>
                  </a:schemeClr>
                </a:solidFill>
              </a:rPr>
              <a:t>“Ακολουθώντας τα βυζαντινά μονοπάτια της πόλης φτάνουμε στο σήμερα” από το 4o </a:t>
            </a:r>
            <a:r>
              <a:rPr lang="el-GR" sz="2400" dirty="0" err="1">
                <a:solidFill>
                  <a:schemeClr val="accent2">
                    <a:lumMod val="50000"/>
                  </a:schemeClr>
                </a:solidFill>
              </a:rPr>
              <a:t>Δ.Σχ.Φαρσάλων</a:t>
            </a:r>
            <a:r>
              <a:rPr lang="el-GR" sz="2400" dirty="0">
                <a:solidFill>
                  <a:schemeClr val="accent2">
                    <a:lumMod val="50000"/>
                  </a:schemeClr>
                </a:solidFill>
              </a:rPr>
              <a:t>, </a:t>
            </a:r>
          </a:p>
          <a:p>
            <a:r>
              <a:rPr lang="el-GR" sz="2400" dirty="0">
                <a:solidFill>
                  <a:schemeClr val="accent2">
                    <a:lumMod val="50000"/>
                  </a:schemeClr>
                </a:solidFill>
              </a:rPr>
              <a:t>“Η Γεωργική Σχολή της Λάρισας” από τα 20ο &amp; 38ο </a:t>
            </a:r>
            <a:r>
              <a:rPr lang="el-GR" sz="2400" dirty="0" err="1">
                <a:solidFill>
                  <a:schemeClr val="accent2">
                    <a:lumMod val="50000"/>
                  </a:schemeClr>
                </a:solidFill>
              </a:rPr>
              <a:t>Δ.Σχ.Λάρισας</a:t>
            </a:r>
            <a:r>
              <a:rPr lang="el-GR" sz="2400" dirty="0">
                <a:solidFill>
                  <a:schemeClr val="accent2">
                    <a:lumMod val="50000"/>
                  </a:schemeClr>
                </a:solidFill>
              </a:rPr>
              <a:t>, </a:t>
            </a:r>
          </a:p>
          <a:p>
            <a:r>
              <a:rPr lang="el-GR" sz="2400" dirty="0">
                <a:solidFill>
                  <a:schemeClr val="accent2">
                    <a:lumMod val="50000"/>
                  </a:schemeClr>
                </a:solidFill>
              </a:rPr>
              <a:t>“Τα Κάστρα της ευρύτερης περιοχής μας” από το 27ο </a:t>
            </a:r>
            <a:r>
              <a:rPr lang="el-GR" sz="2400" dirty="0" err="1">
                <a:solidFill>
                  <a:schemeClr val="accent2">
                    <a:lumMod val="50000"/>
                  </a:schemeClr>
                </a:solidFill>
              </a:rPr>
              <a:t>Δ.Σχ</a:t>
            </a:r>
            <a:r>
              <a:rPr lang="el-GR" sz="2400" dirty="0">
                <a:solidFill>
                  <a:schemeClr val="accent2">
                    <a:lumMod val="50000"/>
                  </a:schemeClr>
                </a:solidFill>
              </a:rPr>
              <a:t>. Λάρισας, κ.α. </a:t>
            </a:r>
          </a:p>
          <a:p>
            <a:endParaRPr lang="el-GR" sz="1600" dirty="0">
              <a:solidFill>
                <a:schemeClr val="accent2">
                  <a:lumMod val="50000"/>
                </a:schemeClr>
              </a:solidFill>
            </a:endParaRPr>
          </a:p>
        </p:txBody>
      </p:sp>
      <p:pic>
        <p:nvPicPr>
          <p:cNvPr id="2" name="Εικόνα 1"/>
          <p:cNvPicPr>
            <a:picLocks noChangeAspect="1"/>
          </p:cNvPicPr>
          <p:nvPr/>
        </p:nvPicPr>
        <p:blipFill>
          <a:blip r:embed="rId2"/>
          <a:stretch>
            <a:fillRect/>
          </a:stretch>
        </p:blipFill>
        <p:spPr>
          <a:xfrm>
            <a:off x="1049868" y="1045202"/>
            <a:ext cx="4866024" cy="4669655"/>
          </a:xfrm>
          <a:prstGeom prst="rect">
            <a:avLst/>
          </a:prstGeom>
        </p:spPr>
      </p:pic>
      <p:sp>
        <p:nvSpPr>
          <p:cNvPr id="6" name="Θέση αριθμού διαφάνειας 5">
            <a:extLst>
              <a:ext uri="{FF2B5EF4-FFF2-40B4-BE49-F238E27FC236}">
                <a16:creationId xmlns:a16="http://schemas.microsoft.com/office/drawing/2014/main" id="{2BD36D1B-6D61-479C-BFF9-B904CAAB8798}"/>
              </a:ext>
            </a:extLst>
          </p:cNvPr>
          <p:cNvSpPr>
            <a:spLocks noGrp="1"/>
          </p:cNvSpPr>
          <p:nvPr>
            <p:ph type="sldNum" sz="quarter" idx="12"/>
          </p:nvPr>
        </p:nvSpPr>
        <p:spPr/>
        <p:txBody>
          <a:bodyPr/>
          <a:lstStyle/>
          <a:p>
            <a:fld id="{07981EEA-4693-4605-B586-7EAC5C57DFE4}" type="slidenum">
              <a:rPr lang="el-GR" smtClean="0"/>
              <a:pPr/>
              <a:t>64</a:t>
            </a:fld>
            <a:endParaRPr lang="el-GR"/>
          </a:p>
        </p:txBody>
      </p:sp>
    </p:spTree>
    <p:extLst>
      <p:ext uri="{BB962C8B-B14F-4D97-AF65-F5344CB8AC3E}">
        <p14:creationId xmlns:p14="http://schemas.microsoft.com/office/powerpoint/2010/main" val="88286828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Ορθογώνιο 4"/>
          <p:cNvSpPr/>
          <p:nvPr/>
        </p:nvSpPr>
        <p:spPr>
          <a:xfrm>
            <a:off x="706582" y="682869"/>
            <a:ext cx="5649062" cy="5109091"/>
          </a:xfrm>
          <a:prstGeom prst="rect">
            <a:avLst/>
          </a:prstGeom>
        </p:spPr>
        <p:txBody>
          <a:bodyPr wrap="square">
            <a:spAutoFit/>
          </a:bodyPr>
          <a:lstStyle/>
          <a:p>
            <a:r>
              <a:rPr lang="el-GR" sz="2400" b="1" dirty="0">
                <a:solidFill>
                  <a:schemeClr val="accent2">
                    <a:lumMod val="50000"/>
                  </a:schemeClr>
                </a:solidFill>
              </a:rPr>
              <a:t>Στο 3ο Μαθητικό Συνέδριο του 2016: </a:t>
            </a:r>
          </a:p>
          <a:p>
            <a:pPr algn="just"/>
            <a:endParaRPr lang="el-GR" sz="2400" b="1" dirty="0">
              <a:solidFill>
                <a:schemeClr val="accent2">
                  <a:lumMod val="50000"/>
                </a:schemeClr>
              </a:solidFill>
            </a:endParaRPr>
          </a:p>
          <a:p>
            <a:pPr algn="just"/>
            <a:r>
              <a:rPr lang="el-GR" sz="2000" dirty="0">
                <a:solidFill>
                  <a:schemeClr val="accent2">
                    <a:lumMod val="50000"/>
                  </a:schemeClr>
                </a:solidFill>
              </a:rPr>
              <a:t>Δ. Σχ. </a:t>
            </a:r>
            <a:r>
              <a:rPr lang="el-GR" sz="2000" dirty="0" err="1">
                <a:solidFill>
                  <a:schemeClr val="accent2">
                    <a:lumMod val="50000"/>
                  </a:schemeClr>
                </a:solidFill>
              </a:rPr>
              <a:t>Φαλάνης</a:t>
            </a:r>
            <a:r>
              <a:rPr lang="el-GR" sz="2000" dirty="0">
                <a:solidFill>
                  <a:schemeClr val="accent2">
                    <a:lumMod val="50000"/>
                  </a:schemeClr>
                </a:solidFill>
              </a:rPr>
              <a:t> «</a:t>
            </a:r>
            <a:r>
              <a:rPr lang="el-GR" sz="2000" dirty="0" err="1">
                <a:solidFill>
                  <a:schemeClr val="accent2">
                    <a:lumMod val="50000"/>
                  </a:schemeClr>
                </a:solidFill>
              </a:rPr>
              <a:t>Φαλάνη</a:t>
            </a:r>
            <a:r>
              <a:rPr lang="el-GR" sz="2000" dirty="0">
                <a:solidFill>
                  <a:schemeClr val="accent2">
                    <a:lumMod val="50000"/>
                  </a:schemeClr>
                </a:solidFill>
              </a:rPr>
              <a:t> στάση...πολιτισμός εν δράση», </a:t>
            </a:r>
          </a:p>
          <a:p>
            <a:pPr algn="just"/>
            <a:r>
              <a:rPr lang="el-GR" sz="2000" dirty="0">
                <a:solidFill>
                  <a:schemeClr val="accent2">
                    <a:lumMod val="50000"/>
                  </a:schemeClr>
                </a:solidFill>
              </a:rPr>
              <a:t>4οΔ.Σχ. Τυρνάβου «Κλικ, στην ιστορία του τόπου μου», </a:t>
            </a:r>
          </a:p>
          <a:p>
            <a:pPr algn="just"/>
            <a:r>
              <a:rPr lang="el-GR" sz="2000" dirty="0">
                <a:solidFill>
                  <a:schemeClr val="accent2">
                    <a:lumMod val="50000"/>
                  </a:schemeClr>
                </a:solidFill>
              </a:rPr>
              <a:t>Δ. Σχ. </a:t>
            </a:r>
            <a:r>
              <a:rPr lang="el-GR" sz="2000" dirty="0" err="1">
                <a:solidFill>
                  <a:schemeClr val="accent2">
                    <a:lumMod val="50000"/>
                  </a:schemeClr>
                </a:solidFill>
              </a:rPr>
              <a:t>Ομορφοχωρίου</a:t>
            </a:r>
            <a:r>
              <a:rPr lang="el-GR" sz="2000" dirty="0">
                <a:solidFill>
                  <a:schemeClr val="accent2">
                    <a:lumMod val="50000"/>
                  </a:schemeClr>
                </a:solidFill>
              </a:rPr>
              <a:t> «Οι εκκλησίες και τα ξωκλήσια του τόπου μου», </a:t>
            </a:r>
          </a:p>
          <a:p>
            <a:pPr algn="just"/>
            <a:r>
              <a:rPr lang="el-GR" sz="2000" dirty="0">
                <a:solidFill>
                  <a:schemeClr val="accent2">
                    <a:lumMod val="50000"/>
                  </a:schemeClr>
                </a:solidFill>
              </a:rPr>
              <a:t>Δ. Σχ. </a:t>
            </a:r>
            <a:r>
              <a:rPr lang="el-GR" sz="2000" dirty="0" err="1">
                <a:solidFill>
                  <a:schemeClr val="accent2">
                    <a:lumMod val="50000"/>
                  </a:schemeClr>
                </a:solidFill>
              </a:rPr>
              <a:t>Γόννων</a:t>
            </a:r>
            <a:r>
              <a:rPr lang="el-GR" sz="2000" dirty="0">
                <a:solidFill>
                  <a:schemeClr val="accent2">
                    <a:lumMod val="50000"/>
                  </a:schemeClr>
                </a:solidFill>
              </a:rPr>
              <a:t> “Μουσείο Σχολικής Ζωής Δημοτικού Σχολείου </a:t>
            </a:r>
            <a:r>
              <a:rPr lang="el-GR" sz="2000" dirty="0" err="1">
                <a:solidFill>
                  <a:schemeClr val="accent2">
                    <a:lumMod val="50000"/>
                  </a:schemeClr>
                </a:solidFill>
              </a:rPr>
              <a:t>Γόννων</a:t>
            </a:r>
            <a:r>
              <a:rPr lang="el-GR" sz="2000" dirty="0">
                <a:solidFill>
                  <a:schemeClr val="accent2">
                    <a:lumMod val="50000"/>
                  </a:schemeClr>
                </a:solidFill>
              </a:rPr>
              <a:t>», </a:t>
            </a:r>
          </a:p>
          <a:p>
            <a:pPr algn="just"/>
            <a:r>
              <a:rPr lang="el-GR" sz="2000" dirty="0">
                <a:solidFill>
                  <a:schemeClr val="accent2">
                    <a:lumMod val="50000"/>
                  </a:schemeClr>
                </a:solidFill>
              </a:rPr>
              <a:t>Γυμνάσιο </a:t>
            </a:r>
            <a:r>
              <a:rPr lang="el-GR" sz="2000" dirty="0" err="1">
                <a:solidFill>
                  <a:schemeClr val="accent2">
                    <a:lumMod val="50000"/>
                  </a:schemeClr>
                </a:solidFill>
              </a:rPr>
              <a:t>Πλατυκάμπου</a:t>
            </a:r>
            <a:r>
              <a:rPr lang="el-GR" sz="2000" dirty="0">
                <a:solidFill>
                  <a:schemeClr val="accent2">
                    <a:lumMod val="50000"/>
                  </a:schemeClr>
                </a:solidFill>
              </a:rPr>
              <a:t> «Μνημεία Εθνικής Αντίστασης: 1)</a:t>
            </a:r>
            <a:r>
              <a:rPr lang="el-GR" sz="2000" dirty="0" err="1">
                <a:solidFill>
                  <a:schemeClr val="accent2">
                    <a:lumMod val="50000"/>
                  </a:schemeClr>
                </a:solidFill>
              </a:rPr>
              <a:t>Πλατυκάμπου</a:t>
            </a:r>
            <a:r>
              <a:rPr lang="el-GR" sz="2000" dirty="0">
                <a:solidFill>
                  <a:schemeClr val="accent2">
                    <a:lumMod val="50000"/>
                  </a:schemeClr>
                </a:solidFill>
              </a:rPr>
              <a:t> 2)Ελευθερίου 3) Αγίων Αναργύρων, 4) </a:t>
            </a:r>
            <a:r>
              <a:rPr lang="el-GR" sz="2000" dirty="0" err="1">
                <a:solidFill>
                  <a:schemeClr val="accent2">
                    <a:lumMod val="50000"/>
                  </a:schemeClr>
                </a:solidFill>
              </a:rPr>
              <a:t>Μεγ</a:t>
            </a:r>
            <a:r>
              <a:rPr lang="el-GR" sz="2000" dirty="0">
                <a:solidFill>
                  <a:schemeClr val="accent2">
                    <a:lumMod val="50000"/>
                  </a:schemeClr>
                </a:solidFill>
              </a:rPr>
              <a:t>. </a:t>
            </a:r>
            <a:r>
              <a:rPr lang="el-GR" sz="2000" dirty="0" err="1">
                <a:solidFill>
                  <a:schemeClr val="accent2">
                    <a:lumMod val="50000"/>
                  </a:schemeClr>
                </a:solidFill>
              </a:rPr>
              <a:t>Μοναστηρίου</a:t>
            </a:r>
            <a:r>
              <a:rPr lang="el-GR" sz="2000" dirty="0">
                <a:solidFill>
                  <a:schemeClr val="accent2">
                    <a:lumMod val="50000"/>
                  </a:schemeClr>
                </a:solidFill>
              </a:rPr>
              <a:t>»,  </a:t>
            </a:r>
          </a:p>
          <a:p>
            <a:pPr algn="just"/>
            <a:r>
              <a:rPr lang="el-GR" sz="2000" dirty="0" err="1">
                <a:solidFill>
                  <a:schemeClr val="accent2">
                    <a:lumMod val="50000"/>
                  </a:schemeClr>
                </a:solidFill>
              </a:rPr>
              <a:t>Εκπ</a:t>
            </a:r>
            <a:r>
              <a:rPr lang="el-GR" sz="2000" dirty="0">
                <a:solidFill>
                  <a:schemeClr val="accent2">
                    <a:lumMod val="50000"/>
                  </a:schemeClr>
                </a:solidFill>
              </a:rPr>
              <a:t>/</a:t>
            </a:r>
            <a:r>
              <a:rPr lang="el-GR" sz="2000" dirty="0" err="1">
                <a:solidFill>
                  <a:schemeClr val="accent2">
                    <a:lumMod val="50000"/>
                  </a:schemeClr>
                </a:solidFill>
              </a:rPr>
              <a:t>ρια</a:t>
            </a:r>
            <a:r>
              <a:rPr lang="el-GR" sz="2000" dirty="0">
                <a:solidFill>
                  <a:schemeClr val="accent2">
                    <a:lumMod val="50000"/>
                  </a:schemeClr>
                </a:solidFill>
              </a:rPr>
              <a:t> Ν. Μπακογιάννη «Ο κύκλος ζωής του Θεσσαλού»- Έθιμο «Κλήδονας», </a:t>
            </a:r>
          </a:p>
          <a:p>
            <a:pPr algn="just"/>
            <a:r>
              <a:rPr lang="el-GR" sz="2000" dirty="0">
                <a:solidFill>
                  <a:schemeClr val="accent2">
                    <a:lumMod val="50000"/>
                  </a:schemeClr>
                </a:solidFill>
              </a:rPr>
              <a:t>25ο Δ.Σ Λάρισας «Παρουσίαση του Λαογραφικού Μουσείου του σχολείου μας» κ.ά. </a:t>
            </a:r>
          </a:p>
          <a:p>
            <a:endParaRPr lang="el-GR" dirty="0">
              <a:solidFill>
                <a:schemeClr val="accent2">
                  <a:lumMod val="50000"/>
                </a:schemeClr>
              </a:solidFill>
            </a:endParaRPr>
          </a:p>
        </p:txBody>
      </p:sp>
      <p:pic>
        <p:nvPicPr>
          <p:cNvPr id="2" name="Εικόνα 1"/>
          <p:cNvPicPr>
            <a:picLocks noChangeAspect="1"/>
          </p:cNvPicPr>
          <p:nvPr/>
        </p:nvPicPr>
        <p:blipFill>
          <a:blip r:embed="rId2"/>
          <a:stretch>
            <a:fillRect/>
          </a:stretch>
        </p:blipFill>
        <p:spPr>
          <a:xfrm>
            <a:off x="6491112" y="982134"/>
            <a:ext cx="4743168" cy="4986866"/>
          </a:xfrm>
          <a:prstGeom prst="rect">
            <a:avLst/>
          </a:prstGeom>
        </p:spPr>
      </p:pic>
      <p:sp>
        <p:nvSpPr>
          <p:cNvPr id="6" name="Θέση αριθμού διαφάνειας 5">
            <a:extLst>
              <a:ext uri="{FF2B5EF4-FFF2-40B4-BE49-F238E27FC236}">
                <a16:creationId xmlns:a16="http://schemas.microsoft.com/office/drawing/2014/main" id="{459D1F5C-2DD4-48FB-916E-33F20EF10B89}"/>
              </a:ext>
            </a:extLst>
          </p:cNvPr>
          <p:cNvSpPr>
            <a:spLocks noGrp="1"/>
          </p:cNvSpPr>
          <p:nvPr>
            <p:ph type="sldNum" sz="quarter" idx="12"/>
          </p:nvPr>
        </p:nvSpPr>
        <p:spPr/>
        <p:txBody>
          <a:bodyPr/>
          <a:lstStyle/>
          <a:p>
            <a:fld id="{07981EEA-4693-4605-B586-7EAC5C57DFE4}" type="slidenum">
              <a:rPr lang="el-GR" smtClean="0"/>
              <a:pPr/>
              <a:t>65</a:t>
            </a:fld>
            <a:endParaRPr lang="el-GR"/>
          </a:p>
        </p:txBody>
      </p:sp>
    </p:spTree>
    <p:extLst>
      <p:ext uri="{BB962C8B-B14F-4D97-AF65-F5344CB8AC3E}">
        <p14:creationId xmlns:p14="http://schemas.microsoft.com/office/powerpoint/2010/main" val="422188767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Ορθογώνιο 4"/>
          <p:cNvSpPr/>
          <p:nvPr/>
        </p:nvSpPr>
        <p:spPr>
          <a:xfrm>
            <a:off x="831273" y="890687"/>
            <a:ext cx="5791200" cy="5262979"/>
          </a:xfrm>
          <a:prstGeom prst="rect">
            <a:avLst/>
          </a:prstGeom>
        </p:spPr>
        <p:txBody>
          <a:bodyPr wrap="square">
            <a:spAutoFit/>
          </a:bodyPr>
          <a:lstStyle/>
          <a:p>
            <a:r>
              <a:rPr lang="el-GR" sz="2400" b="1" dirty="0">
                <a:solidFill>
                  <a:schemeClr val="accent2">
                    <a:lumMod val="50000"/>
                  </a:schemeClr>
                </a:solidFill>
              </a:rPr>
              <a:t>Στο 4ο Μαθητικό Συνέδριο του 2017: </a:t>
            </a:r>
            <a:endParaRPr lang="el-GR" sz="2400" dirty="0">
              <a:solidFill>
                <a:schemeClr val="accent2">
                  <a:lumMod val="50000"/>
                </a:schemeClr>
              </a:solidFill>
            </a:endParaRPr>
          </a:p>
          <a:p>
            <a:r>
              <a:rPr lang="el-GR" sz="2400" dirty="0" err="1">
                <a:solidFill>
                  <a:schemeClr val="accent2">
                    <a:lumMod val="50000"/>
                  </a:schemeClr>
                </a:solidFill>
              </a:rPr>
              <a:t>Δ.Σχ</a:t>
            </a:r>
            <a:r>
              <a:rPr lang="el-GR" sz="2400" dirty="0">
                <a:solidFill>
                  <a:schemeClr val="accent2">
                    <a:lumMod val="50000"/>
                  </a:schemeClr>
                </a:solidFill>
              </a:rPr>
              <a:t>. </a:t>
            </a:r>
            <a:r>
              <a:rPr lang="el-GR" sz="2400" dirty="0" err="1">
                <a:solidFill>
                  <a:schemeClr val="accent2">
                    <a:lumMod val="50000"/>
                  </a:schemeClr>
                </a:solidFill>
              </a:rPr>
              <a:t>Καλοχωρίου</a:t>
            </a:r>
            <a:r>
              <a:rPr lang="el-GR" sz="2400" dirty="0">
                <a:solidFill>
                  <a:schemeClr val="accent2">
                    <a:lumMod val="50000"/>
                  </a:schemeClr>
                </a:solidFill>
              </a:rPr>
              <a:t> “Ερευνώντας το περιβάλλον του τόπου μου-Το λατομείο της </a:t>
            </a:r>
            <a:r>
              <a:rPr lang="el-GR" sz="2400" dirty="0" err="1">
                <a:solidFill>
                  <a:schemeClr val="accent2">
                    <a:lumMod val="50000"/>
                  </a:schemeClr>
                </a:solidFill>
              </a:rPr>
              <a:t>Χασάμπαλης</a:t>
            </a:r>
            <a:r>
              <a:rPr lang="el-GR" sz="2400" dirty="0">
                <a:solidFill>
                  <a:schemeClr val="accent2">
                    <a:lumMod val="50000"/>
                  </a:schemeClr>
                </a:solidFill>
              </a:rPr>
              <a:t>”, </a:t>
            </a:r>
          </a:p>
          <a:p>
            <a:r>
              <a:rPr lang="el-GR" sz="2400" dirty="0" err="1">
                <a:solidFill>
                  <a:schemeClr val="accent2">
                    <a:lumMod val="50000"/>
                  </a:schemeClr>
                </a:solidFill>
              </a:rPr>
              <a:t>Νηπ</a:t>
            </a:r>
            <a:r>
              <a:rPr lang="el-GR" sz="2400" dirty="0">
                <a:solidFill>
                  <a:schemeClr val="accent2">
                    <a:lumMod val="50000"/>
                  </a:schemeClr>
                </a:solidFill>
              </a:rPr>
              <a:t>/</a:t>
            </a:r>
            <a:r>
              <a:rPr lang="el-GR" sz="2400" dirty="0" err="1">
                <a:solidFill>
                  <a:schemeClr val="accent2">
                    <a:lumMod val="50000"/>
                  </a:schemeClr>
                </a:solidFill>
              </a:rPr>
              <a:t>γείο</a:t>
            </a:r>
            <a:r>
              <a:rPr lang="el-GR" sz="2400" dirty="0">
                <a:solidFill>
                  <a:schemeClr val="accent2">
                    <a:lumMod val="50000"/>
                  </a:schemeClr>
                </a:solidFill>
              </a:rPr>
              <a:t> </a:t>
            </a:r>
            <a:r>
              <a:rPr lang="el-GR" sz="2400" dirty="0" err="1">
                <a:solidFill>
                  <a:schemeClr val="accent2">
                    <a:lumMod val="50000"/>
                  </a:schemeClr>
                </a:solidFill>
              </a:rPr>
              <a:t>Εκπ</a:t>
            </a:r>
            <a:r>
              <a:rPr lang="el-GR" sz="2400" dirty="0">
                <a:solidFill>
                  <a:schemeClr val="accent2">
                    <a:lumMod val="50000"/>
                  </a:schemeClr>
                </a:solidFill>
              </a:rPr>
              <a:t>/</a:t>
            </a:r>
            <a:r>
              <a:rPr lang="el-GR" sz="2400" dirty="0" err="1">
                <a:solidFill>
                  <a:schemeClr val="accent2">
                    <a:lumMod val="50000"/>
                  </a:schemeClr>
                </a:solidFill>
              </a:rPr>
              <a:t>ριων</a:t>
            </a:r>
            <a:r>
              <a:rPr lang="el-GR" sz="2400" dirty="0">
                <a:solidFill>
                  <a:schemeClr val="accent2">
                    <a:lumMod val="50000"/>
                  </a:schemeClr>
                </a:solidFill>
              </a:rPr>
              <a:t> </a:t>
            </a:r>
            <a:r>
              <a:rPr lang="el-GR" sz="2400" dirty="0" err="1">
                <a:solidFill>
                  <a:schemeClr val="accent2">
                    <a:lumMod val="50000"/>
                  </a:schemeClr>
                </a:solidFill>
              </a:rPr>
              <a:t>Μ.Ράπτου</a:t>
            </a:r>
            <a:r>
              <a:rPr lang="el-GR" sz="2400" dirty="0">
                <a:solidFill>
                  <a:schemeClr val="accent2">
                    <a:lumMod val="50000"/>
                  </a:schemeClr>
                </a:solidFill>
              </a:rPr>
              <a:t>” Τα μνημεία του τόπου μου μέσα από τα μάτια των παιδιών: Α’ Αρχαίο θέατρο, </a:t>
            </a:r>
            <a:r>
              <a:rPr lang="el-GR" sz="2400" dirty="0" err="1">
                <a:solidFill>
                  <a:schemeClr val="accent2">
                    <a:lumMod val="50000"/>
                  </a:schemeClr>
                </a:solidFill>
              </a:rPr>
              <a:t>Υδατόπυργος</a:t>
            </a:r>
            <a:r>
              <a:rPr lang="el-GR" sz="2400" dirty="0">
                <a:solidFill>
                  <a:schemeClr val="accent2">
                    <a:lumMod val="50000"/>
                  </a:schemeClr>
                </a:solidFill>
              </a:rPr>
              <a:t> ΔΕΥΑΛ, πίνακας “Λάρισα” του </a:t>
            </a:r>
            <a:r>
              <a:rPr lang="el-GR" sz="2400" dirty="0" err="1">
                <a:solidFill>
                  <a:schemeClr val="accent2">
                    <a:lumMod val="50000"/>
                  </a:schemeClr>
                </a:solidFill>
              </a:rPr>
              <a:t>Αστεριάδη</a:t>
            </a:r>
            <a:r>
              <a:rPr lang="el-GR" sz="2400" dirty="0">
                <a:solidFill>
                  <a:schemeClr val="accent2">
                    <a:lumMod val="50000"/>
                  </a:schemeClr>
                </a:solidFill>
              </a:rPr>
              <a:t>, </a:t>
            </a:r>
          </a:p>
          <a:p>
            <a:r>
              <a:rPr lang="el-GR" sz="2400" dirty="0">
                <a:solidFill>
                  <a:schemeClr val="accent2">
                    <a:lumMod val="50000"/>
                  </a:schemeClr>
                </a:solidFill>
              </a:rPr>
              <a:t>31ο </a:t>
            </a:r>
            <a:r>
              <a:rPr lang="el-GR" sz="2400" dirty="0" err="1">
                <a:solidFill>
                  <a:schemeClr val="accent2">
                    <a:lumMod val="50000"/>
                  </a:schemeClr>
                </a:solidFill>
              </a:rPr>
              <a:t>Δ.Σχ</a:t>
            </a:r>
            <a:r>
              <a:rPr lang="el-GR" sz="2400" dirty="0">
                <a:solidFill>
                  <a:schemeClr val="accent2">
                    <a:lumMod val="50000"/>
                  </a:schemeClr>
                </a:solidFill>
              </a:rPr>
              <a:t>. “ΑΕΛ-Η βασίλισσα του θεσσαλικού κάμπου”, </a:t>
            </a:r>
          </a:p>
          <a:p>
            <a:r>
              <a:rPr lang="el-GR" sz="2400" dirty="0" err="1">
                <a:solidFill>
                  <a:schemeClr val="accent2">
                    <a:lumMod val="50000"/>
                  </a:schemeClr>
                </a:solidFill>
              </a:rPr>
              <a:t>Δ.Σχ</a:t>
            </a:r>
            <a:r>
              <a:rPr lang="el-GR" sz="2400" dirty="0">
                <a:solidFill>
                  <a:schemeClr val="accent2">
                    <a:lumMod val="50000"/>
                  </a:schemeClr>
                </a:solidFill>
              </a:rPr>
              <a:t>. </a:t>
            </a:r>
            <a:r>
              <a:rPr lang="el-GR" sz="2400" dirty="0" err="1">
                <a:solidFill>
                  <a:schemeClr val="accent2">
                    <a:lumMod val="50000"/>
                  </a:schemeClr>
                </a:solidFill>
              </a:rPr>
              <a:t>Μακρυχωρίου</a:t>
            </a:r>
            <a:r>
              <a:rPr lang="el-GR" sz="2400" dirty="0">
                <a:solidFill>
                  <a:schemeClr val="accent2">
                    <a:lumMod val="50000"/>
                  </a:schemeClr>
                </a:solidFill>
              </a:rPr>
              <a:t> “Ανάδειξη του Λαογραφικού μας Μουσείου”, </a:t>
            </a:r>
          </a:p>
          <a:p>
            <a:r>
              <a:rPr lang="el-GR" sz="2400" dirty="0">
                <a:solidFill>
                  <a:schemeClr val="accent2">
                    <a:lumMod val="50000"/>
                  </a:schemeClr>
                </a:solidFill>
              </a:rPr>
              <a:t>Ειδικό </a:t>
            </a:r>
            <a:r>
              <a:rPr lang="el-GR" sz="2400" dirty="0" err="1">
                <a:solidFill>
                  <a:schemeClr val="accent2">
                    <a:lumMod val="50000"/>
                  </a:schemeClr>
                </a:solidFill>
              </a:rPr>
              <a:t>Δ.Σχ</a:t>
            </a:r>
            <a:r>
              <a:rPr lang="el-GR" sz="2400" dirty="0">
                <a:solidFill>
                  <a:schemeClr val="accent2">
                    <a:lumMod val="50000"/>
                  </a:schemeClr>
                </a:solidFill>
              </a:rPr>
              <a:t>. Και Ειδικό Δ.Α.Δ. Λάρισας “Νοιάζομαι και δρω για το περιβάλλον και τον πολιτισμό”. </a:t>
            </a:r>
          </a:p>
        </p:txBody>
      </p:sp>
      <p:pic>
        <p:nvPicPr>
          <p:cNvPr id="2" name="Εικόνα 1"/>
          <p:cNvPicPr>
            <a:picLocks noChangeAspect="1"/>
          </p:cNvPicPr>
          <p:nvPr/>
        </p:nvPicPr>
        <p:blipFill>
          <a:blip r:embed="rId2"/>
          <a:stretch>
            <a:fillRect/>
          </a:stretch>
        </p:blipFill>
        <p:spPr>
          <a:xfrm>
            <a:off x="6891179" y="860109"/>
            <a:ext cx="4005419" cy="5108891"/>
          </a:xfrm>
          <a:prstGeom prst="rect">
            <a:avLst/>
          </a:prstGeom>
        </p:spPr>
      </p:pic>
      <p:sp>
        <p:nvSpPr>
          <p:cNvPr id="6" name="Θέση αριθμού διαφάνειας 5">
            <a:extLst>
              <a:ext uri="{FF2B5EF4-FFF2-40B4-BE49-F238E27FC236}">
                <a16:creationId xmlns:a16="http://schemas.microsoft.com/office/drawing/2014/main" id="{52F9BA2C-1430-405F-95D9-08678D3D6D97}"/>
              </a:ext>
            </a:extLst>
          </p:cNvPr>
          <p:cNvSpPr>
            <a:spLocks noGrp="1"/>
          </p:cNvSpPr>
          <p:nvPr>
            <p:ph type="sldNum" sz="quarter" idx="12"/>
          </p:nvPr>
        </p:nvSpPr>
        <p:spPr/>
        <p:txBody>
          <a:bodyPr/>
          <a:lstStyle/>
          <a:p>
            <a:fld id="{07981EEA-4693-4605-B586-7EAC5C57DFE4}" type="slidenum">
              <a:rPr lang="el-GR" smtClean="0"/>
              <a:pPr/>
              <a:t>66</a:t>
            </a:fld>
            <a:endParaRPr lang="el-GR"/>
          </a:p>
        </p:txBody>
      </p:sp>
    </p:spTree>
    <p:extLst>
      <p:ext uri="{BB962C8B-B14F-4D97-AF65-F5344CB8AC3E}">
        <p14:creationId xmlns:p14="http://schemas.microsoft.com/office/powerpoint/2010/main" val="1866383147"/>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αριθμού διαφάνειας 1">
            <a:extLst>
              <a:ext uri="{FF2B5EF4-FFF2-40B4-BE49-F238E27FC236}">
                <a16:creationId xmlns:a16="http://schemas.microsoft.com/office/drawing/2014/main" id="{D0F96A9A-87F2-435F-9BF8-AE9330B4C6D3}"/>
              </a:ext>
            </a:extLst>
          </p:cNvPr>
          <p:cNvSpPr>
            <a:spLocks noGrp="1"/>
          </p:cNvSpPr>
          <p:nvPr>
            <p:ph type="sldNum" sz="quarter" idx="12"/>
          </p:nvPr>
        </p:nvSpPr>
        <p:spPr/>
        <p:txBody>
          <a:bodyPr/>
          <a:lstStyle/>
          <a:p>
            <a:fld id="{07981EEA-4693-4605-B586-7EAC5C57DFE4}" type="slidenum">
              <a:rPr lang="el-GR" smtClean="0"/>
              <a:pPr/>
              <a:t>67</a:t>
            </a:fld>
            <a:endParaRPr lang="el-GR"/>
          </a:p>
        </p:txBody>
      </p:sp>
      <p:pic>
        <p:nvPicPr>
          <p:cNvPr id="3" name="Εικόνα 2">
            <a:extLst>
              <a:ext uri="{FF2B5EF4-FFF2-40B4-BE49-F238E27FC236}">
                <a16:creationId xmlns:a16="http://schemas.microsoft.com/office/drawing/2014/main" id="{506256A0-3DB5-419F-934D-7269379AFE60}"/>
              </a:ext>
            </a:extLst>
          </p:cNvPr>
          <p:cNvPicPr>
            <a:picLocks noChangeAspect="1"/>
          </p:cNvPicPr>
          <p:nvPr/>
        </p:nvPicPr>
        <p:blipFill>
          <a:blip r:embed="rId2"/>
          <a:stretch>
            <a:fillRect/>
          </a:stretch>
        </p:blipFill>
        <p:spPr>
          <a:xfrm>
            <a:off x="739589" y="2994210"/>
            <a:ext cx="4984609" cy="2843493"/>
          </a:xfrm>
          <a:prstGeom prst="rect">
            <a:avLst/>
          </a:prstGeom>
        </p:spPr>
      </p:pic>
      <p:pic>
        <p:nvPicPr>
          <p:cNvPr id="4" name="Εικόνα 3">
            <a:extLst>
              <a:ext uri="{FF2B5EF4-FFF2-40B4-BE49-F238E27FC236}">
                <a16:creationId xmlns:a16="http://schemas.microsoft.com/office/drawing/2014/main" id="{ABDD9CEF-4E94-4253-ADA9-ABA15923E622}"/>
              </a:ext>
            </a:extLst>
          </p:cNvPr>
          <p:cNvPicPr>
            <a:picLocks noChangeAspect="1"/>
          </p:cNvPicPr>
          <p:nvPr/>
        </p:nvPicPr>
        <p:blipFill>
          <a:blip r:embed="rId3"/>
          <a:stretch>
            <a:fillRect/>
          </a:stretch>
        </p:blipFill>
        <p:spPr>
          <a:xfrm>
            <a:off x="6131859" y="2994210"/>
            <a:ext cx="5189402" cy="3063689"/>
          </a:xfrm>
          <a:prstGeom prst="rect">
            <a:avLst/>
          </a:prstGeom>
        </p:spPr>
      </p:pic>
      <p:pic>
        <p:nvPicPr>
          <p:cNvPr id="5" name="Εικόνα 4">
            <a:extLst>
              <a:ext uri="{FF2B5EF4-FFF2-40B4-BE49-F238E27FC236}">
                <a16:creationId xmlns:a16="http://schemas.microsoft.com/office/drawing/2014/main" id="{77ACB25B-D2AF-4ECD-A35E-CF0CA42E7896}"/>
              </a:ext>
            </a:extLst>
          </p:cNvPr>
          <p:cNvPicPr>
            <a:picLocks noChangeAspect="1"/>
          </p:cNvPicPr>
          <p:nvPr/>
        </p:nvPicPr>
        <p:blipFill>
          <a:blip r:embed="rId4"/>
          <a:stretch>
            <a:fillRect/>
          </a:stretch>
        </p:blipFill>
        <p:spPr>
          <a:xfrm>
            <a:off x="739589" y="338833"/>
            <a:ext cx="2772055" cy="3123504"/>
          </a:xfrm>
          <a:prstGeom prst="rect">
            <a:avLst/>
          </a:prstGeom>
        </p:spPr>
      </p:pic>
      <p:pic>
        <p:nvPicPr>
          <p:cNvPr id="6" name="Εικόνα 5">
            <a:extLst>
              <a:ext uri="{FF2B5EF4-FFF2-40B4-BE49-F238E27FC236}">
                <a16:creationId xmlns:a16="http://schemas.microsoft.com/office/drawing/2014/main" id="{BB3752FB-F6AA-4D93-8436-976C252A4ACF}"/>
              </a:ext>
            </a:extLst>
          </p:cNvPr>
          <p:cNvPicPr>
            <a:picLocks noChangeAspect="1"/>
          </p:cNvPicPr>
          <p:nvPr/>
        </p:nvPicPr>
        <p:blipFill>
          <a:blip r:embed="rId5"/>
          <a:stretch>
            <a:fillRect/>
          </a:stretch>
        </p:blipFill>
        <p:spPr>
          <a:xfrm>
            <a:off x="4500282" y="402176"/>
            <a:ext cx="4456299" cy="2528691"/>
          </a:xfrm>
          <a:prstGeom prst="rect">
            <a:avLst/>
          </a:prstGeom>
        </p:spPr>
      </p:pic>
    </p:spTree>
    <p:extLst>
      <p:ext uri="{BB962C8B-B14F-4D97-AF65-F5344CB8AC3E}">
        <p14:creationId xmlns:p14="http://schemas.microsoft.com/office/powerpoint/2010/main" val="244287787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αριθμού διαφάνειας 1">
            <a:extLst>
              <a:ext uri="{FF2B5EF4-FFF2-40B4-BE49-F238E27FC236}">
                <a16:creationId xmlns:a16="http://schemas.microsoft.com/office/drawing/2014/main" id="{0051893C-E21D-420D-BC3D-C71D5B96609D}"/>
              </a:ext>
            </a:extLst>
          </p:cNvPr>
          <p:cNvSpPr>
            <a:spLocks noGrp="1"/>
          </p:cNvSpPr>
          <p:nvPr>
            <p:ph type="sldNum" sz="quarter" idx="12"/>
          </p:nvPr>
        </p:nvSpPr>
        <p:spPr/>
        <p:txBody>
          <a:bodyPr/>
          <a:lstStyle/>
          <a:p>
            <a:fld id="{07981EEA-4693-4605-B586-7EAC5C57DFE4}" type="slidenum">
              <a:rPr lang="el-GR" smtClean="0"/>
              <a:pPr/>
              <a:t>68</a:t>
            </a:fld>
            <a:endParaRPr lang="el-GR"/>
          </a:p>
        </p:txBody>
      </p:sp>
      <p:pic>
        <p:nvPicPr>
          <p:cNvPr id="3" name="Εικόνα 2">
            <a:extLst>
              <a:ext uri="{FF2B5EF4-FFF2-40B4-BE49-F238E27FC236}">
                <a16:creationId xmlns:a16="http://schemas.microsoft.com/office/drawing/2014/main" id="{8137DBD6-81F6-4979-82EC-D7411126ED78}"/>
              </a:ext>
            </a:extLst>
          </p:cNvPr>
          <p:cNvPicPr>
            <a:picLocks noChangeAspect="1"/>
          </p:cNvPicPr>
          <p:nvPr/>
        </p:nvPicPr>
        <p:blipFill>
          <a:blip r:embed="rId2"/>
          <a:stretch>
            <a:fillRect/>
          </a:stretch>
        </p:blipFill>
        <p:spPr>
          <a:xfrm>
            <a:off x="727412" y="514963"/>
            <a:ext cx="6179763" cy="3845947"/>
          </a:xfrm>
          <a:prstGeom prst="rect">
            <a:avLst/>
          </a:prstGeom>
        </p:spPr>
      </p:pic>
      <p:pic>
        <p:nvPicPr>
          <p:cNvPr id="4" name="Εικόνα 3">
            <a:extLst>
              <a:ext uri="{FF2B5EF4-FFF2-40B4-BE49-F238E27FC236}">
                <a16:creationId xmlns:a16="http://schemas.microsoft.com/office/drawing/2014/main" id="{6C0E9FF2-F377-45CE-BEE1-39971A80AB16}"/>
              </a:ext>
            </a:extLst>
          </p:cNvPr>
          <p:cNvPicPr>
            <a:picLocks noChangeAspect="1"/>
          </p:cNvPicPr>
          <p:nvPr/>
        </p:nvPicPr>
        <p:blipFill>
          <a:blip r:embed="rId3"/>
          <a:stretch>
            <a:fillRect/>
          </a:stretch>
        </p:blipFill>
        <p:spPr>
          <a:xfrm>
            <a:off x="639242" y="3585882"/>
            <a:ext cx="7835665" cy="2662518"/>
          </a:xfrm>
          <a:prstGeom prst="rect">
            <a:avLst/>
          </a:prstGeom>
        </p:spPr>
      </p:pic>
      <p:pic>
        <p:nvPicPr>
          <p:cNvPr id="5" name="Εικόνα 4">
            <a:extLst>
              <a:ext uri="{FF2B5EF4-FFF2-40B4-BE49-F238E27FC236}">
                <a16:creationId xmlns:a16="http://schemas.microsoft.com/office/drawing/2014/main" id="{2F1471F3-9CAA-4150-B976-D1C4197EE789}"/>
              </a:ext>
            </a:extLst>
          </p:cNvPr>
          <p:cNvPicPr>
            <a:picLocks noChangeAspect="1"/>
          </p:cNvPicPr>
          <p:nvPr/>
        </p:nvPicPr>
        <p:blipFill>
          <a:blip r:embed="rId4"/>
          <a:stretch>
            <a:fillRect/>
          </a:stretch>
        </p:blipFill>
        <p:spPr>
          <a:xfrm>
            <a:off x="7458165" y="681318"/>
            <a:ext cx="3706815" cy="2272833"/>
          </a:xfrm>
          <a:prstGeom prst="rect">
            <a:avLst/>
          </a:prstGeom>
        </p:spPr>
      </p:pic>
      <p:pic>
        <p:nvPicPr>
          <p:cNvPr id="6" name="Εικόνα 5">
            <a:extLst>
              <a:ext uri="{FF2B5EF4-FFF2-40B4-BE49-F238E27FC236}">
                <a16:creationId xmlns:a16="http://schemas.microsoft.com/office/drawing/2014/main" id="{7A7BE5D1-0C9B-49A9-AB03-A7F8D8B8454D}"/>
              </a:ext>
            </a:extLst>
          </p:cNvPr>
          <p:cNvPicPr>
            <a:picLocks noChangeAspect="1"/>
          </p:cNvPicPr>
          <p:nvPr/>
        </p:nvPicPr>
        <p:blipFill>
          <a:blip r:embed="rId5"/>
          <a:stretch>
            <a:fillRect/>
          </a:stretch>
        </p:blipFill>
        <p:spPr>
          <a:xfrm>
            <a:off x="8480612" y="3388659"/>
            <a:ext cx="3261191" cy="2930707"/>
          </a:xfrm>
          <a:prstGeom prst="rect">
            <a:avLst/>
          </a:prstGeom>
        </p:spPr>
      </p:pic>
    </p:spTree>
    <p:extLst>
      <p:ext uri="{BB962C8B-B14F-4D97-AF65-F5344CB8AC3E}">
        <p14:creationId xmlns:p14="http://schemas.microsoft.com/office/powerpoint/2010/main" val="47535433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αριθμού διαφάνειας 1">
            <a:extLst>
              <a:ext uri="{FF2B5EF4-FFF2-40B4-BE49-F238E27FC236}">
                <a16:creationId xmlns:a16="http://schemas.microsoft.com/office/drawing/2014/main" id="{93A008D4-4D6D-4821-9657-4C105A90C97A}"/>
              </a:ext>
            </a:extLst>
          </p:cNvPr>
          <p:cNvSpPr>
            <a:spLocks noGrp="1"/>
          </p:cNvSpPr>
          <p:nvPr>
            <p:ph type="sldNum" sz="quarter" idx="12"/>
          </p:nvPr>
        </p:nvSpPr>
        <p:spPr/>
        <p:txBody>
          <a:bodyPr/>
          <a:lstStyle/>
          <a:p>
            <a:fld id="{07981EEA-4693-4605-B586-7EAC5C57DFE4}" type="slidenum">
              <a:rPr lang="el-GR" smtClean="0"/>
              <a:pPr/>
              <a:t>69</a:t>
            </a:fld>
            <a:endParaRPr lang="el-GR"/>
          </a:p>
        </p:txBody>
      </p:sp>
      <p:pic>
        <p:nvPicPr>
          <p:cNvPr id="3" name="Εικόνα 2">
            <a:extLst>
              <a:ext uri="{FF2B5EF4-FFF2-40B4-BE49-F238E27FC236}">
                <a16:creationId xmlns:a16="http://schemas.microsoft.com/office/drawing/2014/main" id="{63AC2776-7296-405A-9629-FA3427773684}"/>
              </a:ext>
            </a:extLst>
          </p:cNvPr>
          <p:cNvPicPr>
            <a:picLocks noChangeAspect="1"/>
          </p:cNvPicPr>
          <p:nvPr/>
        </p:nvPicPr>
        <p:blipFill>
          <a:blip r:embed="rId2"/>
          <a:stretch>
            <a:fillRect/>
          </a:stretch>
        </p:blipFill>
        <p:spPr>
          <a:xfrm>
            <a:off x="1018615" y="779369"/>
            <a:ext cx="4381500" cy="5048250"/>
          </a:xfrm>
          <a:prstGeom prst="rect">
            <a:avLst/>
          </a:prstGeom>
        </p:spPr>
      </p:pic>
      <p:pic>
        <p:nvPicPr>
          <p:cNvPr id="4" name="Εικόνα 3">
            <a:extLst>
              <a:ext uri="{FF2B5EF4-FFF2-40B4-BE49-F238E27FC236}">
                <a16:creationId xmlns:a16="http://schemas.microsoft.com/office/drawing/2014/main" id="{612430B6-1965-45B0-900D-4D1613D23A0A}"/>
              </a:ext>
            </a:extLst>
          </p:cNvPr>
          <p:cNvPicPr>
            <a:picLocks noChangeAspect="1"/>
          </p:cNvPicPr>
          <p:nvPr/>
        </p:nvPicPr>
        <p:blipFill>
          <a:blip r:embed="rId3"/>
          <a:stretch>
            <a:fillRect/>
          </a:stretch>
        </p:blipFill>
        <p:spPr>
          <a:xfrm>
            <a:off x="6271506" y="779369"/>
            <a:ext cx="4625092" cy="5059205"/>
          </a:xfrm>
          <a:prstGeom prst="rect">
            <a:avLst/>
          </a:prstGeom>
        </p:spPr>
      </p:pic>
    </p:spTree>
    <p:extLst>
      <p:ext uri="{BB962C8B-B14F-4D97-AF65-F5344CB8AC3E}">
        <p14:creationId xmlns:p14="http://schemas.microsoft.com/office/powerpoint/2010/main" val="41961211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BC0949F-3900-2781-C032-D70621740FF7}"/>
              </a:ext>
            </a:extLst>
          </p:cNvPr>
          <p:cNvSpPr>
            <a:spLocks noGrp="1"/>
          </p:cNvSpPr>
          <p:nvPr>
            <p:ph type="title"/>
          </p:nvPr>
        </p:nvSpPr>
        <p:spPr>
          <a:xfrm>
            <a:off x="0" y="363227"/>
            <a:ext cx="9601196" cy="1303867"/>
          </a:xfrm>
        </p:spPr>
        <p:txBody>
          <a:bodyPr>
            <a:noAutofit/>
          </a:bodyPr>
          <a:lstStyle/>
          <a:p>
            <a:r>
              <a:rPr lang="el-GR" sz="3600" dirty="0">
                <a:solidFill>
                  <a:schemeClr val="tx1">
                    <a:lumMod val="85000"/>
                    <a:lumOff val="15000"/>
                  </a:schemeClr>
                </a:solidFill>
                <a:latin typeface="Book Antiqua" panose="02040602050305030304" pitchFamily="18" charset="0"/>
              </a:rPr>
              <a:t>Εκπαιδευτικές - Επιμορφωτικές δράσεις</a:t>
            </a:r>
          </a:p>
        </p:txBody>
      </p:sp>
      <p:sp>
        <p:nvSpPr>
          <p:cNvPr id="4" name="Θέση περιεχομένου 3">
            <a:extLst>
              <a:ext uri="{FF2B5EF4-FFF2-40B4-BE49-F238E27FC236}">
                <a16:creationId xmlns:a16="http://schemas.microsoft.com/office/drawing/2014/main" id="{861CE2D2-3ADE-F49B-23AE-CBC14D9FB217}"/>
              </a:ext>
            </a:extLst>
          </p:cNvPr>
          <p:cNvSpPr>
            <a:spLocks noGrp="1"/>
          </p:cNvSpPr>
          <p:nvPr>
            <p:ph idx="1"/>
          </p:nvPr>
        </p:nvSpPr>
        <p:spPr>
          <a:xfrm>
            <a:off x="531909" y="1336129"/>
            <a:ext cx="8098594" cy="5280758"/>
          </a:xfrm>
        </p:spPr>
        <p:txBody>
          <a:bodyPr>
            <a:normAutofit fontScale="85000" lnSpcReduction="20000"/>
          </a:bodyPr>
          <a:lstStyle/>
          <a:p>
            <a:pPr marL="0" indent="0" algn="just">
              <a:buNone/>
            </a:pPr>
            <a:r>
              <a:rPr lang="el-GR" dirty="0"/>
              <a:t>Διοργάνωση </a:t>
            </a:r>
            <a:r>
              <a:rPr lang="el-GR" b="1" dirty="0">
                <a:solidFill>
                  <a:srgbClr val="C00000"/>
                </a:solidFill>
              </a:rPr>
              <a:t>ενημερωτικών συναντήσεων και επιμορφωτικών </a:t>
            </a:r>
            <a:r>
              <a:rPr lang="el-GR" b="1" dirty="0" err="1">
                <a:solidFill>
                  <a:srgbClr val="C00000"/>
                </a:solidFill>
              </a:rPr>
              <a:t>σεμινάριων</a:t>
            </a:r>
            <a:r>
              <a:rPr lang="el-GR" b="1" dirty="0">
                <a:solidFill>
                  <a:srgbClr val="C00000"/>
                </a:solidFill>
              </a:rPr>
              <a:t>–εργαστήριων </a:t>
            </a:r>
            <a:r>
              <a:rPr lang="el-GR" dirty="0"/>
              <a:t>για εκπαιδευτικούς που υλοποιούν ή ενδιαφέρονται να υλοποιήσουν Προγράμματα </a:t>
            </a:r>
            <a:r>
              <a:rPr lang="el-GR" dirty="0" err="1"/>
              <a:t>Σχολ</a:t>
            </a:r>
            <a:r>
              <a:rPr lang="el-GR" dirty="0"/>
              <a:t>. Δραστηριοτήτων</a:t>
            </a:r>
          </a:p>
          <a:p>
            <a:pPr marL="0" indent="0" algn="just">
              <a:buNone/>
            </a:pPr>
            <a:r>
              <a:rPr lang="el-GR" dirty="0"/>
              <a:t>Η Δ/</a:t>
            </a:r>
            <a:r>
              <a:rPr lang="el-GR" dirty="0" err="1"/>
              <a:t>νση</a:t>
            </a:r>
            <a:r>
              <a:rPr lang="el-GR" dirty="0"/>
              <a:t> Α/</a:t>
            </a:r>
            <a:r>
              <a:rPr lang="el-GR" dirty="0" err="1"/>
              <a:t>θμιας</a:t>
            </a:r>
            <a:r>
              <a:rPr lang="el-GR" dirty="0"/>
              <a:t> </a:t>
            </a:r>
            <a:r>
              <a:rPr lang="el-GR" dirty="0" err="1"/>
              <a:t>Εκπ</a:t>
            </a:r>
            <a:r>
              <a:rPr lang="el-GR" dirty="0"/>
              <a:t>/</a:t>
            </a:r>
            <a:r>
              <a:rPr lang="el-GR" dirty="0" err="1"/>
              <a:t>σης</a:t>
            </a:r>
            <a:r>
              <a:rPr lang="el-GR" dirty="0"/>
              <a:t> Λάρισας, υλοποιεί για 3η σχολική χρονιά την εκπαιδευτική δράση με τίτλο: </a:t>
            </a:r>
            <a:r>
              <a:rPr lang="el-GR" dirty="0">
                <a:solidFill>
                  <a:srgbClr val="C00000"/>
                </a:solidFill>
              </a:rPr>
              <a:t>«</a:t>
            </a:r>
            <a:r>
              <a:rPr lang="el-GR" b="1" dirty="0">
                <a:solidFill>
                  <a:srgbClr val="C00000"/>
                </a:solidFill>
              </a:rPr>
              <a:t>Τα βιβλία ταξιδεύουν στην τάξη μας» </a:t>
            </a:r>
            <a:r>
              <a:rPr lang="el-GR" dirty="0">
                <a:solidFill>
                  <a:schemeClr val="tx1"/>
                </a:solidFill>
              </a:rPr>
              <a:t>που περιλαμβάνει </a:t>
            </a:r>
            <a:r>
              <a:rPr lang="el-GR" b="1" dirty="0"/>
              <a:t>16 βαλίτσες: </a:t>
            </a:r>
            <a:r>
              <a:rPr lang="el-GR" dirty="0"/>
              <a:t>8 για μαθητές/</a:t>
            </a:r>
            <a:r>
              <a:rPr lang="el-GR" dirty="0" err="1"/>
              <a:t>τριες</a:t>
            </a:r>
            <a:r>
              <a:rPr lang="el-GR" dirty="0"/>
              <a:t> Προσχολικής </a:t>
            </a:r>
            <a:r>
              <a:rPr lang="el-GR" dirty="0" err="1"/>
              <a:t>Εκπ</a:t>
            </a:r>
            <a:r>
              <a:rPr lang="el-GR" dirty="0"/>
              <a:t>/</a:t>
            </a:r>
            <a:r>
              <a:rPr lang="el-GR" dirty="0" err="1"/>
              <a:t>σης</a:t>
            </a:r>
            <a:r>
              <a:rPr lang="el-GR" dirty="0"/>
              <a:t> και 8 βαλίτσες για μαθητές/</a:t>
            </a:r>
            <a:r>
              <a:rPr lang="el-GR" dirty="0" err="1"/>
              <a:t>τριες</a:t>
            </a:r>
            <a:r>
              <a:rPr lang="el-GR" dirty="0"/>
              <a:t> Δημοτικής </a:t>
            </a:r>
            <a:r>
              <a:rPr lang="el-GR" dirty="0" err="1"/>
              <a:t>Εκπ</a:t>
            </a:r>
            <a:r>
              <a:rPr lang="el-GR" dirty="0"/>
              <a:t>/</a:t>
            </a:r>
            <a:r>
              <a:rPr lang="el-GR" dirty="0" err="1"/>
              <a:t>σης</a:t>
            </a:r>
            <a:r>
              <a:rPr lang="el-GR" dirty="0"/>
              <a:t>, τις οποίες δανείστηκαν </a:t>
            </a:r>
            <a:r>
              <a:rPr lang="el-GR" b="1" dirty="0"/>
              <a:t>84 Σχολικές Μονάδες/2805 μαθητές/</a:t>
            </a:r>
            <a:r>
              <a:rPr lang="el-GR" b="1" dirty="0" err="1"/>
              <a:t>τριες</a:t>
            </a:r>
            <a:endParaRPr lang="el-GR" b="1" dirty="0"/>
          </a:p>
          <a:p>
            <a:pPr marL="0" indent="0" algn="just">
              <a:buNone/>
            </a:pPr>
            <a:r>
              <a:rPr lang="el-GR" dirty="0"/>
              <a:t>Συμμετοχή της Δ/</a:t>
            </a:r>
            <a:r>
              <a:rPr lang="el-GR" dirty="0" err="1"/>
              <a:t>νσης</a:t>
            </a:r>
            <a:r>
              <a:rPr lang="el-GR" dirty="0"/>
              <a:t> Α/</a:t>
            </a:r>
            <a:r>
              <a:rPr lang="el-GR" dirty="0" err="1"/>
              <a:t>θμιας</a:t>
            </a:r>
            <a:r>
              <a:rPr lang="el-GR" dirty="0"/>
              <a:t> </a:t>
            </a:r>
            <a:r>
              <a:rPr lang="el-GR" dirty="0" err="1"/>
              <a:t>Εκπ</a:t>
            </a:r>
            <a:r>
              <a:rPr lang="el-GR" dirty="0"/>
              <a:t>/</a:t>
            </a:r>
            <a:r>
              <a:rPr lang="el-GR" dirty="0" err="1"/>
              <a:t>σης</a:t>
            </a:r>
            <a:r>
              <a:rPr lang="el-GR" dirty="0"/>
              <a:t> Λάρισας στην </a:t>
            </a:r>
            <a:r>
              <a:rPr lang="el-GR" b="1" dirty="0">
                <a:solidFill>
                  <a:srgbClr val="C00000"/>
                </a:solidFill>
              </a:rPr>
              <a:t>«Εθνική Δράση κατά της Παιδικής Παχυσαρκίας» </a:t>
            </a:r>
            <a:r>
              <a:rPr lang="el-GR" dirty="0">
                <a:solidFill>
                  <a:schemeClr val="tx1"/>
                </a:solidFill>
              </a:rPr>
              <a:t>του Υπουργείου Υγείας σε συνεργασία με το Υπουργείο Παιδείας, Θρησκευμάτων και Αθλητισμού.</a:t>
            </a:r>
          </a:p>
          <a:p>
            <a:pPr marL="0" indent="0" algn="just">
              <a:buNone/>
            </a:pPr>
            <a:r>
              <a:rPr lang="el-GR" dirty="0">
                <a:solidFill>
                  <a:schemeClr val="tx1"/>
                </a:solidFill>
              </a:rPr>
              <a:t>Η Δ/</a:t>
            </a:r>
            <a:r>
              <a:rPr lang="el-GR" dirty="0" err="1">
                <a:solidFill>
                  <a:schemeClr val="tx1"/>
                </a:solidFill>
              </a:rPr>
              <a:t>νση</a:t>
            </a:r>
            <a:r>
              <a:rPr lang="el-GR" dirty="0">
                <a:solidFill>
                  <a:schemeClr val="tx1"/>
                </a:solidFill>
              </a:rPr>
              <a:t> Α/</a:t>
            </a:r>
            <a:r>
              <a:rPr lang="el-GR" dirty="0" err="1">
                <a:solidFill>
                  <a:schemeClr val="tx1"/>
                </a:solidFill>
              </a:rPr>
              <a:t>θμιας</a:t>
            </a:r>
            <a:r>
              <a:rPr lang="el-GR" dirty="0">
                <a:solidFill>
                  <a:schemeClr val="tx1"/>
                </a:solidFill>
              </a:rPr>
              <a:t> </a:t>
            </a:r>
            <a:r>
              <a:rPr lang="el-GR" dirty="0" err="1">
                <a:solidFill>
                  <a:schemeClr val="tx1"/>
                </a:solidFill>
              </a:rPr>
              <a:t>Εκπ</a:t>
            </a:r>
            <a:r>
              <a:rPr lang="el-GR" dirty="0">
                <a:solidFill>
                  <a:schemeClr val="tx1"/>
                </a:solidFill>
              </a:rPr>
              <a:t>/</a:t>
            </a:r>
            <a:r>
              <a:rPr lang="el-GR" dirty="0" err="1">
                <a:solidFill>
                  <a:schemeClr val="tx1"/>
                </a:solidFill>
              </a:rPr>
              <a:t>σης</a:t>
            </a:r>
            <a:r>
              <a:rPr lang="el-GR" dirty="0">
                <a:solidFill>
                  <a:schemeClr val="tx1"/>
                </a:solidFill>
              </a:rPr>
              <a:t> Λάρισας συνεργάζεται με το Δήμο Λαρισαίων στη δράση </a:t>
            </a:r>
            <a:r>
              <a:rPr lang="el-GR" b="1" dirty="0">
                <a:solidFill>
                  <a:srgbClr val="C00000"/>
                </a:solidFill>
              </a:rPr>
              <a:t>«Σχολές Γονέων» </a:t>
            </a:r>
            <a:r>
              <a:rPr lang="el-GR" dirty="0">
                <a:solidFill>
                  <a:schemeClr val="tx1"/>
                </a:solidFill>
              </a:rPr>
              <a:t>διοργανώνοντας σεμινάρια για γονείς και κηδεμόνες των μαθητών/τριών των Σχολικών Μονάδων της.</a:t>
            </a:r>
          </a:p>
          <a:p>
            <a:pPr marL="0" indent="0" algn="just">
              <a:buNone/>
            </a:pPr>
            <a:r>
              <a:rPr lang="el-GR" dirty="0">
                <a:solidFill>
                  <a:schemeClr val="tx1"/>
                </a:solidFill>
              </a:rPr>
              <a:t>Η Δ/</a:t>
            </a:r>
            <a:r>
              <a:rPr lang="el-GR" dirty="0" err="1">
                <a:solidFill>
                  <a:schemeClr val="tx1"/>
                </a:solidFill>
              </a:rPr>
              <a:t>νση</a:t>
            </a:r>
            <a:r>
              <a:rPr lang="el-GR" dirty="0">
                <a:solidFill>
                  <a:schemeClr val="tx1"/>
                </a:solidFill>
              </a:rPr>
              <a:t> Α/</a:t>
            </a:r>
            <a:r>
              <a:rPr lang="el-GR" dirty="0" err="1">
                <a:solidFill>
                  <a:schemeClr val="tx1"/>
                </a:solidFill>
              </a:rPr>
              <a:t>θμιας</a:t>
            </a:r>
            <a:r>
              <a:rPr lang="el-GR" dirty="0">
                <a:solidFill>
                  <a:schemeClr val="tx1"/>
                </a:solidFill>
              </a:rPr>
              <a:t> </a:t>
            </a:r>
            <a:r>
              <a:rPr lang="el-GR" dirty="0" err="1">
                <a:solidFill>
                  <a:schemeClr val="tx1"/>
                </a:solidFill>
              </a:rPr>
              <a:t>Εκπ</a:t>
            </a:r>
            <a:r>
              <a:rPr lang="el-GR" dirty="0">
                <a:solidFill>
                  <a:schemeClr val="tx1"/>
                </a:solidFill>
              </a:rPr>
              <a:t>/</a:t>
            </a:r>
            <a:r>
              <a:rPr lang="el-GR" dirty="0" err="1">
                <a:solidFill>
                  <a:schemeClr val="tx1"/>
                </a:solidFill>
              </a:rPr>
              <a:t>σης</a:t>
            </a:r>
            <a:r>
              <a:rPr lang="el-GR" dirty="0">
                <a:solidFill>
                  <a:schemeClr val="tx1"/>
                </a:solidFill>
              </a:rPr>
              <a:t> Λάρισας συνεργάζεται με το Δήμο Λαρισαίων στον </a:t>
            </a:r>
            <a:r>
              <a:rPr lang="el-GR" dirty="0"/>
              <a:t>κύκλο </a:t>
            </a:r>
            <a:r>
              <a:rPr lang="el-GR" dirty="0">
                <a:solidFill>
                  <a:schemeClr val="tx1"/>
                </a:solidFill>
              </a:rPr>
              <a:t>διαλέξεων</a:t>
            </a:r>
            <a:r>
              <a:rPr lang="el-GR" dirty="0">
                <a:solidFill>
                  <a:srgbClr val="C00000"/>
                </a:solidFill>
              </a:rPr>
              <a:t> </a:t>
            </a:r>
            <a:r>
              <a:rPr lang="el-GR" b="1" dirty="0">
                <a:solidFill>
                  <a:srgbClr val="C00000"/>
                </a:solidFill>
              </a:rPr>
              <a:t>"Ιστορία &amp; Πολιτισμός της Ελλάδας"</a:t>
            </a:r>
            <a:r>
              <a:rPr lang="el-GR" dirty="0"/>
              <a:t>, που διοργάνωσε η </a:t>
            </a:r>
            <a:r>
              <a:rPr lang="el-GR" dirty="0" err="1"/>
              <a:t>Αντιδημαρχία</a:t>
            </a:r>
            <a:r>
              <a:rPr lang="el-GR" dirty="0"/>
              <a:t> Παιδείας &amp; Άθλησης στο πλαίσιο της δράσης «Λάρισα – Πόλη που Μαθαίνει» και του Πανεπιστημίου των Πολιτών.</a:t>
            </a:r>
          </a:p>
        </p:txBody>
      </p:sp>
      <p:sp>
        <p:nvSpPr>
          <p:cNvPr id="5" name="Θέση υποσέλιδου 4">
            <a:extLst>
              <a:ext uri="{FF2B5EF4-FFF2-40B4-BE49-F238E27FC236}">
                <a16:creationId xmlns:a16="http://schemas.microsoft.com/office/drawing/2014/main" id="{6D834B35-B05C-A8C6-DBD9-B4B7FF7EC374}"/>
              </a:ext>
            </a:extLst>
          </p:cNvPr>
          <p:cNvSpPr>
            <a:spLocks noGrp="1"/>
          </p:cNvSpPr>
          <p:nvPr>
            <p:ph type="ftr" sz="quarter" idx="12"/>
          </p:nvPr>
        </p:nvSpPr>
        <p:spPr/>
        <p:txBody>
          <a:bodyPr/>
          <a:lstStyle/>
          <a:p>
            <a:pPr rtl="0"/>
            <a:r>
              <a:rPr lang="el-GR"/>
              <a:t>Προσθήκη υποσέλιδου</a:t>
            </a:r>
            <a:endParaRPr lang="el-GR" dirty="0"/>
          </a:p>
        </p:txBody>
      </p:sp>
      <p:sp>
        <p:nvSpPr>
          <p:cNvPr id="6" name="Θέση αριθμού διαφάνειας 5">
            <a:extLst>
              <a:ext uri="{FF2B5EF4-FFF2-40B4-BE49-F238E27FC236}">
                <a16:creationId xmlns:a16="http://schemas.microsoft.com/office/drawing/2014/main" id="{73179713-ABAB-6311-CB97-4A0B3852FE68}"/>
              </a:ext>
            </a:extLst>
          </p:cNvPr>
          <p:cNvSpPr>
            <a:spLocks noGrp="1"/>
          </p:cNvSpPr>
          <p:nvPr>
            <p:ph type="sldNum" sz="quarter" idx="33"/>
          </p:nvPr>
        </p:nvSpPr>
        <p:spPr/>
        <p:txBody>
          <a:bodyPr/>
          <a:lstStyle/>
          <a:p>
            <a:pPr rtl="0"/>
            <a:fld id="{19B51A1E-902D-48AF-9020-955120F399B6}" type="slidenum">
              <a:rPr lang="el-GR" smtClean="0"/>
              <a:pPr rtl="0"/>
              <a:t>7</a:t>
            </a:fld>
            <a:endParaRPr lang="el-GR" dirty="0"/>
          </a:p>
        </p:txBody>
      </p:sp>
      <p:pic>
        <p:nvPicPr>
          <p:cNvPr id="7" name="Εικόνα 6">
            <a:extLst>
              <a:ext uri="{FF2B5EF4-FFF2-40B4-BE49-F238E27FC236}">
                <a16:creationId xmlns:a16="http://schemas.microsoft.com/office/drawing/2014/main" id="{5EBAC42B-12E1-A74F-28D0-94401D686BD2}"/>
              </a:ext>
            </a:extLst>
          </p:cNvPr>
          <p:cNvPicPr>
            <a:picLocks noChangeAspect="1"/>
          </p:cNvPicPr>
          <p:nvPr/>
        </p:nvPicPr>
        <p:blipFill>
          <a:blip r:embed="rId2"/>
          <a:stretch>
            <a:fillRect/>
          </a:stretch>
        </p:blipFill>
        <p:spPr>
          <a:xfrm>
            <a:off x="8847838" y="35470"/>
            <a:ext cx="3235412" cy="2854842"/>
          </a:xfrm>
          <a:prstGeom prst="rect">
            <a:avLst/>
          </a:prstGeom>
        </p:spPr>
      </p:pic>
      <p:pic>
        <p:nvPicPr>
          <p:cNvPr id="8" name="Εικόνα 7">
            <a:extLst>
              <a:ext uri="{FF2B5EF4-FFF2-40B4-BE49-F238E27FC236}">
                <a16:creationId xmlns:a16="http://schemas.microsoft.com/office/drawing/2014/main" id="{C36964F9-0FED-8B09-A724-8716C4B60703}"/>
              </a:ext>
            </a:extLst>
          </p:cNvPr>
          <p:cNvPicPr>
            <a:picLocks noChangeAspect="1"/>
          </p:cNvPicPr>
          <p:nvPr/>
        </p:nvPicPr>
        <p:blipFill>
          <a:blip r:embed="rId3"/>
          <a:stretch>
            <a:fillRect/>
          </a:stretch>
        </p:blipFill>
        <p:spPr>
          <a:xfrm>
            <a:off x="8739089" y="4355396"/>
            <a:ext cx="3452911" cy="2261491"/>
          </a:xfrm>
          <a:prstGeom prst="rect">
            <a:avLst/>
          </a:prstGeom>
        </p:spPr>
      </p:pic>
      <p:pic>
        <p:nvPicPr>
          <p:cNvPr id="9" name="Εικόνα 8">
            <a:extLst>
              <a:ext uri="{FF2B5EF4-FFF2-40B4-BE49-F238E27FC236}">
                <a16:creationId xmlns:a16="http://schemas.microsoft.com/office/drawing/2014/main" id="{D47CDCEA-A12F-9C12-37D7-A78597DD877B}"/>
              </a:ext>
            </a:extLst>
          </p:cNvPr>
          <p:cNvPicPr>
            <a:picLocks noChangeAspect="1"/>
          </p:cNvPicPr>
          <p:nvPr/>
        </p:nvPicPr>
        <p:blipFill>
          <a:blip r:embed="rId4"/>
          <a:stretch>
            <a:fillRect/>
          </a:stretch>
        </p:blipFill>
        <p:spPr>
          <a:xfrm>
            <a:off x="9270997" y="2427900"/>
            <a:ext cx="2389094" cy="2763006"/>
          </a:xfrm>
          <a:prstGeom prst="rect">
            <a:avLst/>
          </a:prstGeom>
        </p:spPr>
      </p:pic>
    </p:spTree>
    <p:extLst>
      <p:ext uri="{BB962C8B-B14F-4D97-AF65-F5344CB8AC3E}">
        <p14:creationId xmlns:p14="http://schemas.microsoft.com/office/powerpoint/2010/main" val="238924376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αριθμού διαφάνειας 1">
            <a:extLst>
              <a:ext uri="{FF2B5EF4-FFF2-40B4-BE49-F238E27FC236}">
                <a16:creationId xmlns:a16="http://schemas.microsoft.com/office/drawing/2014/main" id="{44079D9C-D6CD-4334-852F-1E425E703336}"/>
              </a:ext>
            </a:extLst>
          </p:cNvPr>
          <p:cNvSpPr>
            <a:spLocks noGrp="1"/>
          </p:cNvSpPr>
          <p:nvPr>
            <p:ph type="sldNum" sz="quarter" idx="12"/>
          </p:nvPr>
        </p:nvSpPr>
        <p:spPr/>
        <p:txBody>
          <a:bodyPr/>
          <a:lstStyle/>
          <a:p>
            <a:fld id="{07981EEA-4693-4605-B586-7EAC5C57DFE4}" type="slidenum">
              <a:rPr lang="el-GR" smtClean="0"/>
              <a:pPr/>
              <a:t>70</a:t>
            </a:fld>
            <a:endParaRPr lang="el-GR"/>
          </a:p>
        </p:txBody>
      </p:sp>
      <p:pic>
        <p:nvPicPr>
          <p:cNvPr id="4" name="Εικόνα 3">
            <a:extLst>
              <a:ext uri="{FF2B5EF4-FFF2-40B4-BE49-F238E27FC236}">
                <a16:creationId xmlns:a16="http://schemas.microsoft.com/office/drawing/2014/main" id="{AB4077A8-3670-4B8D-BA4C-D5E28E47802A}"/>
              </a:ext>
            </a:extLst>
          </p:cNvPr>
          <p:cNvPicPr>
            <a:picLocks noChangeAspect="1"/>
          </p:cNvPicPr>
          <p:nvPr/>
        </p:nvPicPr>
        <p:blipFill>
          <a:blip r:embed="rId2"/>
          <a:stretch>
            <a:fillRect/>
          </a:stretch>
        </p:blipFill>
        <p:spPr>
          <a:xfrm>
            <a:off x="7115851" y="504265"/>
            <a:ext cx="4495800" cy="3305175"/>
          </a:xfrm>
          <a:prstGeom prst="rect">
            <a:avLst/>
          </a:prstGeom>
        </p:spPr>
      </p:pic>
      <p:pic>
        <p:nvPicPr>
          <p:cNvPr id="5" name="Εικόνα 4">
            <a:extLst>
              <a:ext uri="{FF2B5EF4-FFF2-40B4-BE49-F238E27FC236}">
                <a16:creationId xmlns:a16="http://schemas.microsoft.com/office/drawing/2014/main" id="{0425DE10-9B10-43D7-86F3-F8553AD77056}"/>
              </a:ext>
            </a:extLst>
          </p:cNvPr>
          <p:cNvPicPr>
            <a:picLocks noChangeAspect="1"/>
          </p:cNvPicPr>
          <p:nvPr/>
        </p:nvPicPr>
        <p:blipFill>
          <a:blip r:embed="rId3"/>
          <a:stretch>
            <a:fillRect/>
          </a:stretch>
        </p:blipFill>
        <p:spPr>
          <a:xfrm>
            <a:off x="692525" y="3098292"/>
            <a:ext cx="2520763" cy="3070826"/>
          </a:xfrm>
          <a:prstGeom prst="rect">
            <a:avLst/>
          </a:prstGeom>
        </p:spPr>
      </p:pic>
      <p:pic>
        <p:nvPicPr>
          <p:cNvPr id="6" name="Εικόνα 5">
            <a:extLst>
              <a:ext uri="{FF2B5EF4-FFF2-40B4-BE49-F238E27FC236}">
                <a16:creationId xmlns:a16="http://schemas.microsoft.com/office/drawing/2014/main" id="{9567DA90-C442-42B7-B5AE-C46D47CA99B0}"/>
              </a:ext>
            </a:extLst>
          </p:cNvPr>
          <p:cNvPicPr>
            <a:picLocks noChangeAspect="1"/>
          </p:cNvPicPr>
          <p:nvPr/>
        </p:nvPicPr>
        <p:blipFill>
          <a:blip r:embed="rId4"/>
          <a:stretch>
            <a:fillRect/>
          </a:stretch>
        </p:blipFill>
        <p:spPr>
          <a:xfrm>
            <a:off x="8576982" y="3809440"/>
            <a:ext cx="3034669" cy="2359678"/>
          </a:xfrm>
          <a:prstGeom prst="rect">
            <a:avLst/>
          </a:prstGeom>
        </p:spPr>
      </p:pic>
      <p:pic>
        <p:nvPicPr>
          <p:cNvPr id="7" name="Εικόνα 6">
            <a:extLst>
              <a:ext uri="{FF2B5EF4-FFF2-40B4-BE49-F238E27FC236}">
                <a16:creationId xmlns:a16="http://schemas.microsoft.com/office/drawing/2014/main" id="{184DBAB8-971A-40D6-9164-82831802DB50}"/>
              </a:ext>
            </a:extLst>
          </p:cNvPr>
          <p:cNvPicPr>
            <a:picLocks noChangeAspect="1"/>
          </p:cNvPicPr>
          <p:nvPr/>
        </p:nvPicPr>
        <p:blipFill>
          <a:blip r:embed="rId5"/>
          <a:stretch>
            <a:fillRect/>
          </a:stretch>
        </p:blipFill>
        <p:spPr>
          <a:xfrm>
            <a:off x="5544111" y="3040619"/>
            <a:ext cx="2732554" cy="3207781"/>
          </a:xfrm>
          <a:prstGeom prst="rect">
            <a:avLst/>
          </a:prstGeom>
        </p:spPr>
      </p:pic>
      <p:pic>
        <p:nvPicPr>
          <p:cNvPr id="8" name="Εικόνα 7">
            <a:extLst>
              <a:ext uri="{FF2B5EF4-FFF2-40B4-BE49-F238E27FC236}">
                <a16:creationId xmlns:a16="http://schemas.microsoft.com/office/drawing/2014/main" id="{5EB1424B-E712-42ED-BCA1-8FAE2E0E9D54}"/>
              </a:ext>
            </a:extLst>
          </p:cNvPr>
          <p:cNvPicPr>
            <a:picLocks noChangeAspect="1"/>
          </p:cNvPicPr>
          <p:nvPr/>
        </p:nvPicPr>
        <p:blipFill>
          <a:blip r:embed="rId6"/>
          <a:stretch>
            <a:fillRect/>
          </a:stretch>
        </p:blipFill>
        <p:spPr>
          <a:xfrm>
            <a:off x="2659718" y="504265"/>
            <a:ext cx="3266961" cy="3762935"/>
          </a:xfrm>
          <a:prstGeom prst="rect">
            <a:avLst/>
          </a:prstGeom>
        </p:spPr>
      </p:pic>
    </p:spTree>
    <p:extLst>
      <p:ext uri="{BB962C8B-B14F-4D97-AF65-F5344CB8AC3E}">
        <p14:creationId xmlns:p14="http://schemas.microsoft.com/office/powerpoint/2010/main" val="199441105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αριθμού διαφάνειας 1">
            <a:extLst>
              <a:ext uri="{FF2B5EF4-FFF2-40B4-BE49-F238E27FC236}">
                <a16:creationId xmlns:a16="http://schemas.microsoft.com/office/drawing/2014/main" id="{DDE3B928-5738-475A-A43D-311DCE49D1B7}"/>
              </a:ext>
            </a:extLst>
          </p:cNvPr>
          <p:cNvSpPr>
            <a:spLocks noGrp="1"/>
          </p:cNvSpPr>
          <p:nvPr>
            <p:ph type="sldNum" sz="quarter" idx="12"/>
          </p:nvPr>
        </p:nvSpPr>
        <p:spPr/>
        <p:txBody>
          <a:bodyPr/>
          <a:lstStyle/>
          <a:p>
            <a:fld id="{07981EEA-4693-4605-B586-7EAC5C57DFE4}" type="slidenum">
              <a:rPr lang="el-GR" smtClean="0"/>
              <a:pPr/>
              <a:t>71</a:t>
            </a:fld>
            <a:endParaRPr lang="el-GR"/>
          </a:p>
        </p:txBody>
      </p:sp>
      <p:pic>
        <p:nvPicPr>
          <p:cNvPr id="3" name="Εικόνα 2">
            <a:extLst>
              <a:ext uri="{FF2B5EF4-FFF2-40B4-BE49-F238E27FC236}">
                <a16:creationId xmlns:a16="http://schemas.microsoft.com/office/drawing/2014/main" id="{C510F1BE-9D1C-48B6-B3A3-5882EA1201C5}"/>
              </a:ext>
            </a:extLst>
          </p:cNvPr>
          <p:cNvPicPr>
            <a:picLocks noChangeAspect="1"/>
          </p:cNvPicPr>
          <p:nvPr/>
        </p:nvPicPr>
        <p:blipFill>
          <a:blip r:embed="rId2"/>
          <a:stretch>
            <a:fillRect/>
          </a:stretch>
        </p:blipFill>
        <p:spPr>
          <a:xfrm>
            <a:off x="844643" y="584200"/>
            <a:ext cx="4657725" cy="5524500"/>
          </a:xfrm>
          <a:prstGeom prst="rect">
            <a:avLst/>
          </a:prstGeom>
        </p:spPr>
      </p:pic>
      <p:pic>
        <p:nvPicPr>
          <p:cNvPr id="4" name="Εικόνα 3">
            <a:extLst>
              <a:ext uri="{FF2B5EF4-FFF2-40B4-BE49-F238E27FC236}">
                <a16:creationId xmlns:a16="http://schemas.microsoft.com/office/drawing/2014/main" id="{325A6E28-2491-45A1-8AA8-4831076BF336}"/>
              </a:ext>
            </a:extLst>
          </p:cNvPr>
          <p:cNvPicPr>
            <a:picLocks noChangeAspect="1"/>
          </p:cNvPicPr>
          <p:nvPr/>
        </p:nvPicPr>
        <p:blipFill>
          <a:blip r:embed="rId3"/>
          <a:stretch>
            <a:fillRect/>
          </a:stretch>
        </p:blipFill>
        <p:spPr>
          <a:xfrm>
            <a:off x="6489607" y="584200"/>
            <a:ext cx="3372410" cy="2799548"/>
          </a:xfrm>
          <a:prstGeom prst="rect">
            <a:avLst/>
          </a:prstGeom>
        </p:spPr>
      </p:pic>
      <p:pic>
        <p:nvPicPr>
          <p:cNvPr id="5" name="Εικόνα 4">
            <a:extLst>
              <a:ext uri="{FF2B5EF4-FFF2-40B4-BE49-F238E27FC236}">
                <a16:creationId xmlns:a16="http://schemas.microsoft.com/office/drawing/2014/main" id="{DB676210-0F31-46B7-9BC4-8D6C0F7C4764}"/>
              </a:ext>
            </a:extLst>
          </p:cNvPr>
          <p:cNvPicPr>
            <a:picLocks noChangeAspect="1"/>
          </p:cNvPicPr>
          <p:nvPr/>
        </p:nvPicPr>
        <p:blipFill>
          <a:blip r:embed="rId4"/>
          <a:stretch>
            <a:fillRect/>
          </a:stretch>
        </p:blipFill>
        <p:spPr>
          <a:xfrm>
            <a:off x="4858871" y="3524250"/>
            <a:ext cx="6633882" cy="2724150"/>
          </a:xfrm>
          <a:prstGeom prst="rect">
            <a:avLst/>
          </a:prstGeom>
        </p:spPr>
      </p:pic>
    </p:spTree>
    <p:extLst>
      <p:ext uri="{BB962C8B-B14F-4D97-AF65-F5344CB8AC3E}">
        <p14:creationId xmlns:p14="http://schemas.microsoft.com/office/powerpoint/2010/main" val="5055430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Τίτλος 2"/>
          <p:cNvSpPr>
            <a:spLocks noGrp="1"/>
          </p:cNvSpPr>
          <p:nvPr>
            <p:ph type="title"/>
          </p:nvPr>
        </p:nvSpPr>
        <p:spPr>
          <a:xfrm>
            <a:off x="1295402" y="808287"/>
            <a:ext cx="9601196" cy="1303867"/>
          </a:xfrm>
        </p:spPr>
        <p:txBody>
          <a:bodyPr>
            <a:normAutofit fontScale="90000"/>
          </a:bodyPr>
          <a:lstStyle/>
          <a:p>
            <a:r>
              <a:rPr lang="el-GR" dirty="0">
                <a:solidFill>
                  <a:schemeClr val="accent2">
                    <a:lumMod val="50000"/>
                  </a:schemeClr>
                </a:solidFill>
              </a:rPr>
              <a:t>Βραβεύθηκαν στην Αθήνα σχολεία του νομού Λάρισας </a:t>
            </a:r>
            <a:br>
              <a:rPr lang="el-GR" dirty="0">
                <a:solidFill>
                  <a:schemeClr val="accent2">
                    <a:lumMod val="50000"/>
                  </a:schemeClr>
                </a:solidFill>
              </a:rPr>
            </a:br>
            <a:r>
              <a:rPr lang="el-GR" sz="2700" dirty="0">
                <a:solidFill>
                  <a:schemeClr val="accent2">
                    <a:lumMod val="60000"/>
                    <a:lumOff val="40000"/>
                  </a:schemeClr>
                </a:solidFill>
              </a:rPr>
              <a:t>ΣΤΟΝ 3ο ΔΙΕΘΝΗ ΔΙΑΓΩΝΙΣΜΟ ΤΟΥ ΜΟΥΣΕΙΟΥ ΣΧΟΛΙΚΗΣ ΖΩΗΣ ΚΑΙ ΕΚΠΑΙΔΕΥΣΗΣ </a:t>
            </a:r>
            <a:endParaRPr lang="el-GR" dirty="0">
              <a:solidFill>
                <a:schemeClr val="accent2">
                  <a:lumMod val="60000"/>
                  <a:lumOff val="40000"/>
                </a:schemeClr>
              </a:solidFill>
            </a:endParaRPr>
          </a:p>
        </p:txBody>
      </p:sp>
      <p:sp>
        <p:nvSpPr>
          <p:cNvPr id="5" name="Θέση αριθμού διαφάνειας 4">
            <a:extLst>
              <a:ext uri="{FF2B5EF4-FFF2-40B4-BE49-F238E27FC236}">
                <a16:creationId xmlns:a16="http://schemas.microsoft.com/office/drawing/2014/main" id="{2DEFDD6B-7E9B-46E2-A185-039BF3A40A0F}"/>
              </a:ext>
            </a:extLst>
          </p:cNvPr>
          <p:cNvSpPr>
            <a:spLocks noGrp="1"/>
          </p:cNvSpPr>
          <p:nvPr>
            <p:ph type="sldNum" sz="quarter" idx="12"/>
          </p:nvPr>
        </p:nvSpPr>
        <p:spPr/>
        <p:txBody>
          <a:bodyPr/>
          <a:lstStyle/>
          <a:p>
            <a:fld id="{07981EEA-4693-4605-B586-7EAC5C57DFE4}" type="slidenum">
              <a:rPr lang="el-GR" smtClean="0"/>
              <a:pPr/>
              <a:t>72</a:t>
            </a:fld>
            <a:endParaRPr lang="el-GR"/>
          </a:p>
        </p:txBody>
      </p:sp>
      <p:pic>
        <p:nvPicPr>
          <p:cNvPr id="8" name="Εικόνα 7"/>
          <p:cNvPicPr>
            <a:picLocks noChangeAspect="1"/>
          </p:cNvPicPr>
          <p:nvPr/>
        </p:nvPicPr>
        <p:blipFill>
          <a:blip r:embed="rId2"/>
          <a:stretch>
            <a:fillRect/>
          </a:stretch>
        </p:blipFill>
        <p:spPr>
          <a:xfrm>
            <a:off x="2878989" y="2621294"/>
            <a:ext cx="6374193" cy="3627106"/>
          </a:xfrm>
          <a:prstGeom prst="rect">
            <a:avLst/>
          </a:prstGeom>
        </p:spPr>
      </p:pic>
    </p:spTree>
    <p:extLst>
      <p:ext uri="{BB962C8B-B14F-4D97-AF65-F5344CB8AC3E}">
        <p14:creationId xmlns:p14="http://schemas.microsoft.com/office/powerpoint/2010/main" val="3906602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Τίτλος 2"/>
          <p:cNvSpPr>
            <a:spLocks noGrp="1"/>
          </p:cNvSpPr>
          <p:nvPr>
            <p:ph type="title"/>
          </p:nvPr>
        </p:nvSpPr>
        <p:spPr>
          <a:xfrm>
            <a:off x="1295402" y="530037"/>
            <a:ext cx="9601196" cy="1303867"/>
          </a:xfrm>
        </p:spPr>
        <p:txBody>
          <a:bodyPr>
            <a:normAutofit fontScale="90000"/>
          </a:bodyPr>
          <a:lstStyle/>
          <a:p>
            <a:r>
              <a:rPr lang="el-GR" sz="3100" dirty="0">
                <a:solidFill>
                  <a:schemeClr val="accent2">
                    <a:lumMod val="50000"/>
                  </a:schemeClr>
                </a:solidFill>
              </a:rPr>
              <a:t>Βραβεύθηκαν στην Αθήνα σχολεία του νομού Λάρισας </a:t>
            </a:r>
            <a:br>
              <a:rPr lang="el-GR" dirty="0">
                <a:solidFill>
                  <a:schemeClr val="accent2">
                    <a:lumMod val="50000"/>
                  </a:schemeClr>
                </a:solidFill>
              </a:rPr>
            </a:br>
            <a:r>
              <a:rPr lang="el-GR" sz="2700" dirty="0">
                <a:solidFill>
                  <a:schemeClr val="accent2">
                    <a:lumMod val="60000"/>
                    <a:lumOff val="40000"/>
                  </a:schemeClr>
                </a:solidFill>
              </a:rPr>
              <a:t>ΣΤΟΝ 3ο ΔΙΕΘΝΗ ΔΙΑΓΩΝΙΣΜΟ ΤΟΥ ΜΟΥΣΕΙΟΥ ΣΧΟΛΙΚΗΣ ΖΩΗΣ ΚΑΙ ΕΚΠΑΙΔΕΥΣΗΣ </a:t>
            </a:r>
            <a:endParaRPr lang="el-GR" dirty="0">
              <a:solidFill>
                <a:schemeClr val="accent2">
                  <a:lumMod val="60000"/>
                  <a:lumOff val="40000"/>
                </a:schemeClr>
              </a:solidFill>
            </a:endParaRPr>
          </a:p>
        </p:txBody>
      </p:sp>
      <p:sp>
        <p:nvSpPr>
          <p:cNvPr id="8" name="Θέση αριθμού διαφάνειας 7">
            <a:extLst>
              <a:ext uri="{FF2B5EF4-FFF2-40B4-BE49-F238E27FC236}">
                <a16:creationId xmlns:a16="http://schemas.microsoft.com/office/drawing/2014/main" id="{8100BA91-2883-49CA-9C67-54E88DEAECED}"/>
              </a:ext>
            </a:extLst>
          </p:cNvPr>
          <p:cNvSpPr>
            <a:spLocks noGrp="1"/>
          </p:cNvSpPr>
          <p:nvPr>
            <p:ph type="sldNum" sz="quarter" idx="12"/>
          </p:nvPr>
        </p:nvSpPr>
        <p:spPr/>
        <p:txBody>
          <a:bodyPr/>
          <a:lstStyle/>
          <a:p>
            <a:fld id="{07981EEA-4693-4605-B586-7EAC5C57DFE4}" type="slidenum">
              <a:rPr lang="el-GR" smtClean="0"/>
              <a:pPr/>
              <a:t>73</a:t>
            </a:fld>
            <a:endParaRPr lang="el-GR"/>
          </a:p>
        </p:txBody>
      </p:sp>
      <p:pic>
        <p:nvPicPr>
          <p:cNvPr id="4" name="Εικόνα 3"/>
          <p:cNvPicPr>
            <a:picLocks noChangeAspect="1"/>
          </p:cNvPicPr>
          <p:nvPr/>
        </p:nvPicPr>
        <p:blipFill>
          <a:blip r:embed="rId2"/>
          <a:stretch>
            <a:fillRect/>
          </a:stretch>
        </p:blipFill>
        <p:spPr>
          <a:xfrm>
            <a:off x="761294" y="1833904"/>
            <a:ext cx="4327476" cy="4135096"/>
          </a:xfrm>
          <a:prstGeom prst="rect">
            <a:avLst/>
          </a:prstGeom>
        </p:spPr>
      </p:pic>
      <p:pic>
        <p:nvPicPr>
          <p:cNvPr id="6" name="Εικόνα 5"/>
          <p:cNvPicPr>
            <a:picLocks noChangeAspect="1"/>
          </p:cNvPicPr>
          <p:nvPr/>
        </p:nvPicPr>
        <p:blipFill>
          <a:blip r:embed="rId3"/>
          <a:stretch>
            <a:fillRect/>
          </a:stretch>
        </p:blipFill>
        <p:spPr>
          <a:xfrm>
            <a:off x="5229402" y="3650665"/>
            <a:ext cx="2968917" cy="2333978"/>
          </a:xfrm>
          <a:prstGeom prst="rect">
            <a:avLst/>
          </a:prstGeom>
        </p:spPr>
      </p:pic>
      <p:pic>
        <p:nvPicPr>
          <p:cNvPr id="7" name="Εικόνα 6"/>
          <p:cNvPicPr>
            <a:picLocks noChangeAspect="1"/>
          </p:cNvPicPr>
          <p:nvPr/>
        </p:nvPicPr>
        <p:blipFill>
          <a:blip r:embed="rId4"/>
          <a:stretch>
            <a:fillRect/>
          </a:stretch>
        </p:blipFill>
        <p:spPr>
          <a:xfrm>
            <a:off x="5223097" y="1833904"/>
            <a:ext cx="2818847" cy="2085662"/>
          </a:xfrm>
          <a:prstGeom prst="rect">
            <a:avLst/>
          </a:prstGeom>
        </p:spPr>
      </p:pic>
      <p:sp>
        <p:nvSpPr>
          <p:cNvPr id="9" name="Ορθογώνιο 8"/>
          <p:cNvSpPr/>
          <p:nvPr/>
        </p:nvSpPr>
        <p:spPr>
          <a:xfrm>
            <a:off x="8332646" y="2112154"/>
            <a:ext cx="3367138" cy="4093428"/>
          </a:xfrm>
          <a:prstGeom prst="rect">
            <a:avLst/>
          </a:prstGeom>
        </p:spPr>
        <p:txBody>
          <a:bodyPr wrap="square">
            <a:spAutoFit/>
          </a:bodyPr>
          <a:lstStyle/>
          <a:p>
            <a:r>
              <a:rPr lang="el-GR" sz="2000" dirty="0">
                <a:solidFill>
                  <a:schemeClr val="accent2">
                    <a:lumMod val="50000"/>
                  </a:schemeClr>
                </a:solidFill>
              </a:rPr>
              <a:t>ΝΗΠΙΑΓΩΓΕΙΑ</a:t>
            </a:r>
          </a:p>
          <a:p>
            <a:r>
              <a:rPr lang="el-GR" sz="2000" dirty="0">
                <a:solidFill>
                  <a:schemeClr val="accent2">
                    <a:lumMod val="50000"/>
                  </a:schemeClr>
                </a:solidFill>
              </a:rPr>
              <a:t>13ο Νηπιαγωγείο Λάρισας και Νηπιαγωγείο </a:t>
            </a:r>
            <a:r>
              <a:rPr lang="el-GR" sz="2000" dirty="0" err="1">
                <a:solidFill>
                  <a:schemeClr val="accent2">
                    <a:lumMod val="50000"/>
                  </a:schemeClr>
                </a:solidFill>
              </a:rPr>
              <a:t>Γόννων</a:t>
            </a:r>
            <a:r>
              <a:rPr lang="el-GR" sz="2000" dirty="0">
                <a:solidFill>
                  <a:schemeClr val="accent2">
                    <a:lumMod val="50000"/>
                  </a:schemeClr>
                </a:solidFill>
              </a:rPr>
              <a:t>, Εκπαιδευτήρια Μπακογιάννη (Λάρισα), 4ο Νηπιαγωγείο Νέας Σμύρνης,  37ο Νηπιαγωγείο Λάρισας, </a:t>
            </a:r>
          </a:p>
          <a:p>
            <a:r>
              <a:rPr lang="el-GR" sz="2000" dirty="0">
                <a:solidFill>
                  <a:schemeClr val="accent2">
                    <a:lumMod val="50000"/>
                  </a:schemeClr>
                </a:solidFill>
              </a:rPr>
              <a:t>ΔΗΜΟΤΙΚΑ</a:t>
            </a:r>
          </a:p>
          <a:p>
            <a:r>
              <a:rPr lang="el-GR" sz="2000" dirty="0">
                <a:solidFill>
                  <a:schemeClr val="accent2">
                    <a:lumMod val="50000"/>
                  </a:schemeClr>
                </a:solidFill>
              </a:rPr>
              <a:t> Δημοτικό σχολείο </a:t>
            </a:r>
            <a:r>
              <a:rPr lang="el-GR" sz="2000" dirty="0" err="1">
                <a:solidFill>
                  <a:schemeClr val="accent2">
                    <a:lumMod val="50000"/>
                  </a:schemeClr>
                </a:solidFill>
              </a:rPr>
              <a:t>Γόννων</a:t>
            </a:r>
            <a:endParaRPr lang="el-GR" sz="2000" dirty="0">
              <a:solidFill>
                <a:schemeClr val="accent2">
                  <a:lumMod val="50000"/>
                </a:schemeClr>
              </a:solidFill>
            </a:endParaRPr>
          </a:p>
          <a:p>
            <a:r>
              <a:rPr lang="el-GR" sz="2000" dirty="0">
                <a:solidFill>
                  <a:schemeClr val="accent2">
                    <a:lumMod val="50000"/>
                  </a:schemeClr>
                </a:solidFill>
              </a:rPr>
              <a:t>4ο Λάρισας, Δημοτικό σχολείο Δένδρων-</a:t>
            </a:r>
            <a:r>
              <a:rPr lang="el-GR" sz="2000" dirty="0" err="1">
                <a:solidFill>
                  <a:schemeClr val="accent2">
                    <a:lumMod val="50000"/>
                  </a:schemeClr>
                </a:solidFill>
              </a:rPr>
              <a:t>Πλατανουλίων</a:t>
            </a:r>
            <a:r>
              <a:rPr lang="el-GR" sz="2000" dirty="0">
                <a:solidFill>
                  <a:schemeClr val="accent2">
                    <a:lumMod val="50000"/>
                  </a:schemeClr>
                </a:solidFill>
              </a:rPr>
              <a:t>,, ΕΚΠΑΙΔΕΥΤΗΡΙΑ Μπακογιάννη (ΛΑΡΙΣΑ)</a:t>
            </a:r>
          </a:p>
        </p:txBody>
      </p:sp>
      <p:sp>
        <p:nvSpPr>
          <p:cNvPr id="10" name="Ορθογώνιο 9"/>
          <p:cNvSpPr/>
          <p:nvPr/>
        </p:nvSpPr>
        <p:spPr>
          <a:xfrm>
            <a:off x="761294" y="4876800"/>
            <a:ext cx="3315593" cy="1092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600" dirty="0"/>
              <a:t>Την απονομή των βραβείων έκανε η </a:t>
            </a:r>
            <a:r>
              <a:rPr lang="el-GR" sz="1600" dirty="0" err="1"/>
              <a:t>κ.Κ.Χατζημίχου</a:t>
            </a:r>
            <a:r>
              <a:rPr lang="el-GR" sz="1600" dirty="0"/>
              <a:t>, μέλος της κριτικής επιτροπής και Υπεύθυνη Σχολικών Δραστηριοτήτων Π.Ε. Λάρισας.</a:t>
            </a:r>
          </a:p>
        </p:txBody>
      </p:sp>
    </p:spTree>
    <p:extLst>
      <p:ext uri="{BB962C8B-B14F-4D97-AF65-F5344CB8AC3E}">
        <p14:creationId xmlns:p14="http://schemas.microsoft.com/office/powerpoint/2010/main" val="923812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ppt_x"/>
                                          </p:val>
                                        </p:tav>
                                        <p:tav tm="100000">
                                          <p:val>
                                            <p:strVal val="#ppt_x"/>
                                          </p:val>
                                        </p:tav>
                                      </p:tavLst>
                                    </p:anim>
                                    <p:anim calcmode="lin" valueType="num">
                                      <p:cBhvr additive="base">
                                        <p:cTn id="2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pPr algn="r"/>
            <a:r>
              <a:rPr lang="el-GR" sz="4400" dirty="0">
                <a:solidFill>
                  <a:schemeClr val="accent6">
                    <a:lumMod val="75000"/>
                  </a:schemeClr>
                </a:solidFill>
              </a:rPr>
              <a:t>Ευχαριστούμε πολύ!</a:t>
            </a:r>
            <a:br>
              <a:rPr lang="el-GR" sz="4400" dirty="0">
                <a:solidFill>
                  <a:schemeClr val="accent6">
                    <a:lumMod val="75000"/>
                  </a:schemeClr>
                </a:solidFill>
              </a:rPr>
            </a:br>
            <a:r>
              <a:rPr lang="el-GR" dirty="0" err="1">
                <a:solidFill>
                  <a:schemeClr val="accent6">
                    <a:lumMod val="75000"/>
                  </a:schemeClr>
                </a:solidFill>
              </a:rPr>
              <a:t>Χατζημίχου-Καλούση</a:t>
            </a:r>
            <a:r>
              <a:rPr lang="el-GR" dirty="0">
                <a:solidFill>
                  <a:schemeClr val="accent6">
                    <a:lumMod val="75000"/>
                  </a:schemeClr>
                </a:solidFill>
              </a:rPr>
              <a:t> Κωνσταντίνα</a:t>
            </a:r>
            <a:br>
              <a:rPr lang="el-GR" dirty="0">
                <a:solidFill>
                  <a:schemeClr val="accent6">
                    <a:lumMod val="75000"/>
                  </a:schemeClr>
                </a:solidFill>
              </a:rPr>
            </a:br>
            <a:br>
              <a:rPr lang="el-GR" dirty="0">
                <a:solidFill>
                  <a:schemeClr val="accent6">
                    <a:lumMod val="75000"/>
                  </a:schemeClr>
                </a:solidFill>
              </a:rPr>
            </a:br>
            <a:endParaRPr lang="el-GR" dirty="0"/>
          </a:p>
        </p:txBody>
      </p:sp>
      <p:sp>
        <p:nvSpPr>
          <p:cNvPr id="3" name="Θέση κειμένου 2"/>
          <p:cNvSpPr>
            <a:spLocks noGrp="1"/>
          </p:cNvSpPr>
          <p:nvPr>
            <p:ph type="body" idx="1"/>
          </p:nvPr>
        </p:nvSpPr>
        <p:spPr/>
        <p:txBody>
          <a:bodyPr>
            <a:normAutofit/>
          </a:bodyPr>
          <a:lstStyle/>
          <a:p>
            <a:pPr algn="r"/>
            <a:endParaRPr lang="el-GR" sz="3600" dirty="0">
              <a:solidFill>
                <a:schemeClr val="accent6">
                  <a:lumMod val="75000"/>
                </a:schemeClr>
              </a:solidFill>
              <a:latin typeface="+mj-lt"/>
            </a:endParaRPr>
          </a:p>
        </p:txBody>
      </p:sp>
      <p:sp>
        <p:nvSpPr>
          <p:cNvPr id="6" name="Θέση αριθμού διαφάνειας 5">
            <a:extLst>
              <a:ext uri="{FF2B5EF4-FFF2-40B4-BE49-F238E27FC236}">
                <a16:creationId xmlns:a16="http://schemas.microsoft.com/office/drawing/2014/main" id="{A97DD5FB-3B88-496D-8C9D-6631D9154FFF}"/>
              </a:ext>
            </a:extLst>
          </p:cNvPr>
          <p:cNvSpPr>
            <a:spLocks noGrp="1"/>
          </p:cNvSpPr>
          <p:nvPr>
            <p:ph type="sldNum" sz="quarter" idx="12"/>
          </p:nvPr>
        </p:nvSpPr>
        <p:spPr/>
        <p:txBody>
          <a:bodyPr/>
          <a:lstStyle/>
          <a:p>
            <a:fld id="{07981EEA-4693-4605-B586-7EAC5C57DFE4}" type="slidenum">
              <a:rPr lang="el-GR" smtClean="0"/>
              <a:pPr/>
              <a:t>74</a:t>
            </a:fld>
            <a:endParaRPr lang="el-GR"/>
          </a:p>
        </p:txBody>
      </p:sp>
    </p:spTree>
    <p:extLst>
      <p:ext uri="{BB962C8B-B14F-4D97-AF65-F5344CB8AC3E}">
        <p14:creationId xmlns:p14="http://schemas.microsoft.com/office/powerpoint/2010/main" val="167167416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7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208A0697-0A16-C6EF-2AC5-089A9CE8AAC2}"/>
              </a:ext>
            </a:extLst>
          </p:cNvPr>
          <p:cNvSpPr>
            <a:spLocks noGrp="1"/>
          </p:cNvSpPr>
          <p:nvPr>
            <p:ph type="title"/>
          </p:nvPr>
        </p:nvSpPr>
        <p:spPr/>
        <p:txBody>
          <a:bodyPr/>
          <a:lstStyle/>
          <a:p>
            <a:endParaRPr lang="el-GR"/>
          </a:p>
        </p:txBody>
      </p:sp>
      <p:sp>
        <p:nvSpPr>
          <p:cNvPr id="3" name="Θέση κειμένου 2">
            <a:extLst>
              <a:ext uri="{FF2B5EF4-FFF2-40B4-BE49-F238E27FC236}">
                <a16:creationId xmlns:a16="http://schemas.microsoft.com/office/drawing/2014/main" id="{85831630-20A5-8426-F5EF-05C6CE4142CE}"/>
              </a:ext>
            </a:extLst>
          </p:cNvPr>
          <p:cNvSpPr>
            <a:spLocks noGrp="1"/>
          </p:cNvSpPr>
          <p:nvPr>
            <p:ph type="body" sz="quarter" idx="32"/>
          </p:nvPr>
        </p:nvSpPr>
        <p:spPr/>
        <p:txBody>
          <a:bodyPr>
            <a:normAutofit fontScale="85000" lnSpcReduction="20000"/>
          </a:bodyPr>
          <a:lstStyle/>
          <a:p>
            <a:endParaRPr lang="el-GR"/>
          </a:p>
        </p:txBody>
      </p:sp>
      <p:pic>
        <p:nvPicPr>
          <p:cNvPr id="7" name="Θέση περιεχομένου 6">
            <a:extLst>
              <a:ext uri="{FF2B5EF4-FFF2-40B4-BE49-F238E27FC236}">
                <a16:creationId xmlns:a16="http://schemas.microsoft.com/office/drawing/2014/main" id="{11B01C42-2904-0CDE-0763-474054DBAC0B}"/>
              </a:ext>
            </a:extLst>
          </p:cNvPr>
          <p:cNvPicPr>
            <a:picLocks noGrp="1" noChangeAspect="1"/>
          </p:cNvPicPr>
          <p:nvPr>
            <p:ph idx="1"/>
          </p:nvPr>
        </p:nvPicPr>
        <p:blipFill>
          <a:blip r:embed="rId2"/>
          <a:stretch>
            <a:fillRect/>
          </a:stretch>
        </p:blipFill>
        <p:spPr>
          <a:xfrm>
            <a:off x="6915835" y="3268020"/>
            <a:ext cx="5172398" cy="3443194"/>
          </a:xfrm>
          <a:prstGeom prst="rect">
            <a:avLst/>
          </a:prstGeom>
        </p:spPr>
      </p:pic>
      <p:sp>
        <p:nvSpPr>
          <p:cNvPr id="5" name="Θέση υποσέλιδου 4">
            <a:extLst>
              <a:ext uri="{FF2B5EF4-FFF2-40B4-BE49-F238E27FC236}">
                <a16:creationId xmlns:a16="http://schemas.microsoft.com/office/drawing/2014/main" id="{D35C1736-91F4-5535-65E1-DEB28790019A}"/>
              </a:ext>
            </a:extLst>
          </p:cNvPr>
          <p:cNvSpPr>
            <a:spLocks noGrp="1"/>
          </p:cNvSpPr>
          <p:nvPr>
            <p:ph type="ftr" sz="quarter" idx="12"/>
          </p:nvPr>
        </p:nvSpPr>
        <p:spPr/>
        <p:txBody>
          <a:bodyPr/>
          <a:lstStyle/>
          <a:p>
            <a:pPr rtl="0"/>
            <a:r>
              <a:rPr lang="el-GR"/>
              <a:t>Προσθήκη υποσέλιδου</a:t>
            </a:r>
            <a:endParaRPr lang="el-GR" dirty="0"/>
          </a:p>
        </p:txBody>
      </p:sp>
      <p:sp>
        <p:nvSpPr>
          <p:cNvPr id="6" name="Θέση αριθμού διαφάνειας 5">
            <a:extLst>
              <a:ext uri="{FF2B5EF4-FFF2-40B4-BE49-F238E27FC236}">
                <a16:creationId xmlns:a16="http://schemas.microsoft.com/office/drawing/2014/main" id="{91757CF2-3F08-68BE-4D8B-3AC69950A863}"/>
              </a:ext>
            </a:extLst>
          </p:cNvPr>
          <p:cNvSpPr>
            <a:spLocks noGrp="1"/>
          </p:cNvSpPr>
          <p:nvPr>
            <p:ph type="sldNum" sz="quarter" idx="33"/>
          </p:nvPr>
        </p:nvSpPr>
        <p:spPr/>
        <p:txBody>
          <a:bodyPr/>
          <a:lstStyle/>
          <a:p>
            <a:pPr rtl="0"/>
            <a:fld id="{19B51A1E-902D-48AF-9020-955120F399B6}" type="slidenum">
              <a:rPr lang="el-GR" smtClean="0"/>
              <a:pPr rtl="0"/>
              <a:t>8</a:t>
            </a:fld>
            <a:endParaRPr lang="el-GR" dirty="0"/>
          </a:p>
        </p:txBody>
      </p:sp>
      <p:pic>
        <p:nvPicPr>
          <p:cNvPr id="8" name="Εικόνα 7">
            <a:extLst>
              <a:ext uri="{FF2B5EF4-FFF2-40B4-BE49-F238E27FC236}">
                <a16:creationId xmlns:a16="http://schemas.microsoft.com/office/drawing/2014/main" id="{BCA54BE0-84D7-FDB2-11CC-29ED97B2E7B6}"/>
              </a:ext>
            </a:extLst>
          </p:cNvPr>
          <p:cNvPicPr>
            <a:picLocks noChangeAspect="1"/>
          </p:cNvPicPr>
          <p:nvPr/>
        </p:nvPicPr>
        <p:blipFill>
          <a:blip r:embed="rId3"/>
          <a:stretch>
            <a:fillRect/>
          </a:stretch>
        </p:blipFill>
        <p:spPr>
          <a:xfrm>
            <a:off x="0" y="0"/>
            <a:ext cx="3196027" cy="4797599"/>
          </a:xfrm>
          <a:prstGeom prst="rect">
            <a:avLst/>
          </a:prstGeom>
        </p:spPr>
      </p:pic>
      <p:pic>
        <p:nvPicPr>
          <p:cNvPr id="9" name="Εικόνα 8">
            <a:extLst>
              <a:ext uri="{FF2B5EF4-FFF2-40B4-BE49-F238E27FC236}">
                <a16:creationId xmlns:a16="http://schemas.microsoft.com/office/drawing/2014/main" id="{41F1D767-9AED-63FB-9629-F26EB062C01A}"/>
              </a:ext>
            </a:extLst>
          </p:cNvPr>
          <p:cNvPicPr>
            <a:picLocks noChangeAspect="1"/>
          </p:cNvPicPr>
          <p:nvPr/>
        </p:nvPicPr>
        <p:blipFill>
          <a:blip r:embed="rId4"/>
          <a:stretch>
            <a:fillRect/>
          </a:stretch>
        </p:blipFill>
        <p:spPr>
          <a:xfrm>
            <a:off x="0" y="4221445"/>
            <a:ext cx="4483404" cy="2581906"/>
          </a:xfrm>
          <a:prstGeom prst="rect">
            <a:avLst/>
          </a:prstGeom>
        </p:spPr>
      </p:pic>
      <p:pic>
        <p:nvPicPr>
          <p:cNvPr id="10" name="Εικόνα 9">
            <a:extLst>
              <a:ext uri="{FF2B5EF4-FFF2-40B4-BE49-F238E27FC236}">
                <a16:creationId xmlns:a16="http://schemas.microsoft.com/office/drawing/2014/main" id="{1108FC4E-1A52-C64E-6B2F-F15D2CA03A95}"/>
              </a:ext>
            </a:extLst>
          </p:cNvPr>
          <p:cNvPicPr>
            <a:picLocks noChangeAspect="1"/>
          </p:cNvPicPr>
          <p:nvPr/>
        </p:nvPicPr>
        <p:blipFill>
          <a:blip r:embed="rId5"/>
          <a:stretch>
            <a:fillRect/>
          </a:stretch>
        </p:blipFill>
        <p:spPr>
          <a:xfrm>
            <a:off x="7452080" y="-73766"/>
            <a:ext cx="4495375" cy="3197786"/>
          </a:xfrm>
          <a:prstGeom prst="rect">
            <a:avLst/>
          </a:prstGeom>
        </p:spPr>
      </p:pic>
      <p:pic>
        <p:nvPicPr>
          <p:cNvPr id="4" name="Εικόνα 3">
            <a:extLst>
              <a:ext uri="{FF2B5EF4-FFF2-40B4-BE49-F238E27FC236}">
                <a16:creationId xmlns:a16="http://schemas.microsoft.com/office/drawing/2014/main" id="{0C0DF424-85FD-9B4B-BFFF-3CA8F22B7889}"/>
              </a:ext>
            </a:extLst>
          </p:cNvPr>
          <p:cNvPicPr>
            <a:picLocks noChangeAspect="1"/>
          </p:cNvPicPr>
          <p:nvPr/>
        </p:nvPicPr>
        <p:blipFill>
          <a:blip r:embed="rId6"/>
          <a:stretch>
            <a:fillRect/>
          </a:stretch>
        </p:blipFill>
        <p:spPr>
          <a:xfrm>
            <a:off x="3259591" y="-73766"/>
            <a:ext cx="4073829" cy="2340575"/>
          </a:xfrm>
          <a:prstGeom prst="rect">
            <a:avLst/>
          </a:prstGeom>
        </p:spPr>
      </p:pic>
      <p:pic>
        <p:nvPicPr>
          <p:cNvPr id="11" name="Εικόνα 10">
            <a:extLst>
              <a:ext uri="{FF2B5EF4-FFF2-40B4-BE49-F238E27FC236}">
                <a16:creationId xmlns:a16="http://schemas.microsoft.com/office/drawing/2014/main" id="{F0F0D5D5-E7F9-ED98-7E48-213FD66AA343}"/>
              </a:ext>
            </a:extLst>
          </p:cNvPr>
          <p:cNvPicPr>
            <a:picLocks noChangeAspect="1"/>
          </p:cNvPicPr>
          <p:nvPr/>
        </p:nvPicPr>
        <p:blipFill>
          <a:blip r:embed="rId7"/>
          <a:stretch>
            <a:fillRect/>
          </a:stretch>
        </p:blipFill>
        <p:spPr>
          <a:xfrm>
            <a:off x="3207340" y="2035447"/>
            <a:ext cx="4788172" cy="3382430"/>
          </a:xfrm>
          <a:prstGeom prst="rect">
            <a:avLst/>
          </a:prstGeom>
        </p:spPr>
      </p:pic>
      <p:pic>
        <p:nvPicPr>
          <p:cNvPr id="12" name="Εικόνα 11">
            <a:extLst>
              <a:ext uri="{FF2B5EF4-FFF2-40B4-BE49-F238E27FC236}">
                <a16:creationId xmlns:a16="http://schemas.microsoft.com/office/drawing/2014/main" id="{77C60739-4F10-9664-E697-9EE9C4E6D559}"/>
              </a:ext>
            </a:extLst>
          </p:cNvPr>
          <p:cNvPicPr>
            <a:picLocks noChangeAspect="1"/>
          </p:cNvPicPr>
          <p:nvPr/>
        </p:nvPicPr>
        <p:blipFill>
          <a:blip r:embed="rId8"/>
          <a:stretch>
            <a:fillRect/>
          </a:stretch>
        </p:blipFill>
        <p:spPr>
          <a:xfrm>
            <a:off x="3838034" y="4784870"/>
            <a:ext cx="3610939" cy="2023778"/>
          </a:xfrm>
          <a:prstGeom prst="rect">
            <a:avLst/>
          </a:prstGeom>
        </p:spPr>
      </p:pic>
    </p:spTree>
    <p:extLst>
      <p:ext uri="{BB962C8B-B14F-4D97-AF65-F5344CB8AC3E}">
        <p14:creationId xmlns:p14="http://schemas.microsoft.com/office/powerpoint/2010/main" val="3750865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45482932-CFBA-64AB-3403-ABDCAD2028E7}"/>
              </a:ext>
            </a:extLst>
          </p:cNvPr>
          <p:cNvSpPr>
            <a:spLocks noGrp="1"/>
          </p:cNvSpPr>
          <p:nvPr>
            <p:ph type="title"/>
          </p:nvPr>
        </p:nvSpPr>
        <p:spPr>
          <a:xfrm>
            <a:off x="432000" y="690379"/>
            <a:ext cx="11328000" cy="432000"/>
          </a:xfrm>
        </p:spPr>
        <p:txBody>
          <a:bodyPr>
            <a:normAutofit fontScale="90000"/>
          </a:bodyPr>
          <a:lstStyle/>
          <a:p>
            <a:r>
              <a:rPr lang="el-GR" dirty="0">
                <a:latin typeface="Book Antiqua" panose="02040602050305030304" pitchFamily="18" charset="0"/>
              </a:rPr>
              <a:t>Μαθητικά Συνέδρια, Φεστιβάλ, Διαγωνισμοί</a:t>
            </a:r>
          </a:p>
        </p:txBody>
      </p:sp>
      <p:sp>
        <p:nvSpPr>
          <p:cNvPr id="4" name="Θέση περιεχομένου 3">
            <a:extLst>
              <a:ext uri="{FF2B5EF4-FFF2-40B4-BE49-F238E27FC236}">
                <a16:creationId xmlns:a16="http://schemas.microsoft.com/office/drawing/2014/main" id="{1DB7E825-B4C1-DDDC-772C-FD63182C4B38}"/>
              </a:ext>
            </a:extLst>
          </p:cNvPr>
          <p:cNvSpPr>
            <a:spLocks noGrp="1"/>
          </p:cNvSpPr>
          <p:nvPr>
            <p:ph idx="1"/>
          </p:nvPr>
        </p:nvSpPr>
        <p:spPr>
          <a:xfrm>
            <a:off x="999985" y="1395664"/>
            <a:ext cx="10237510" cy="5342021"/>
          </a:xfrm>
        </p:spPr>
        <p:txBody>
          <a:bodyPr>
            <a:normAutofit fontScale="62500" lnSpcReduction="20000"/>
          </a:bodyPr>
          <a:lstStyle/>
          <a:p>
            <a:pPr algn="just"/>
            <a:r>
              <a:rPr lang="el-GR" dirty="0">
                <a:latin typeface="Book Antiqua" panose="02040602050305030304" pitchFamily="18" charset="0"/>
              </a:rPr>
              <a:t>Διοργάνωση του </a:t>
            </a:r>
            <a:r>
              <a:rPr lang="el-GR" b="1" dirty="0">
                <a:solidFill>
                  <a:schemeClr val="accent2">
                    <a:lumMod val="75000"/>
                  </a:schemeClr>
                </a:solidFill>
                <a:latin typeface="Book Antiqua" panose="02040602050305030304" pitchFamily="18" charset="0"/>
              </a:rPr>
              <a:t>7ου Μουσικού Μαθητικού Φεστιβάλ Σχολείων Α/</a:t>
            </a:r>
            <a:r>
              <a:rPr lang="el-GR" b="1" dirty="0" err="1">
                <a:solidFill>
                  <a:schemeClr val="accent2">
                    <a:lumMod val="75000"/>
                  </a:schemeClr>
                </a:solidFill>
                <a:latin typeface="Book Antiqua" panose="02040602050305030304" pitchFamily="18" charset="0"/>
              </a:rPr>
              <a:t>θμιας</a:t>
            </a:r>
            <a:r>
              <a:rPr lang="el-GR" b="1" dirty="0">
                <a:solidFill>
                  <a:schemeClr val="accent2">
                    <a:lumMod val="75000"/>
                  </a:schemeClr>
                </a:solidFill>
                <a:latin typeface="Book Antiqua" panose="02040602050305030304" pitchFamily="18" charset="0"/>
              </a:rPr>
              <a:t> </a:t>
            </a:r>
            <a:r>
              <a:rPr lang="el-GR" b="1" dirty="0" err="1">
                <a:solidFill>
                  <a:schemeClr val="accent2">
                    <a:lumMod val="75000"/>
                  </a:schemeClr>
                </a:solidFill>
                <a:latin typeface="Book Antiqua" panose="02040602050305030304" pitchFamily="18" charset="0"/>
              </a:rPr>
              <a:t>Εκπ</a:t>
            </a:r>
            <a:r>
              <a:rPr lang="el-GR" b="1" dirty="0">
                <a:solidFill>
                  <a:schemeClr val="accent2">
                    <a:lumMod val="75000"/>
                  </a:schemeClr>
                </a:solidFill>
                <a:latin typeface="Book Antiqua" panose="02040602050305030304" pitchFamily="18" charset="0"/>
              </a:rPr>
              <a:t>/</a:t>
            </a:r>
            <a:r>
              <a:rPr lang="el-GR" b="1" dirty="0" err="1">
                <a:solidFill>
                  <a:schemeClr val="accent2">
                    <a:lumMod val="75000"/>
                  </a:schemeClr>
                </a:solidFill>
                <a:latin typeface="Book Antiqua" panose="02040602050305030304" pitchFamily="18" charset="0"/>
              </a:rPr>
              <a:t>σης</a:t>
            </a:r>
            <a:r>
              <a:rPr lang="el-GR" dirty="0">
                <a:latin typeface="Book Antiqua" panose="02040602050305030304" pitchFamily="18" charset="0"/>
              </a:rPr>
              <a:t>, με θέμα: «</a:t>
            </a:r>
            <a:r>
              <a:rPr lang="el-GR" i="1" dirty="0">
                <a:latin typeface="Book Antiqua" panose="02040602050305030304" pitchFamily="18" charset="0"/>
              </a:rPr>
              <a:t>Με την Ποίηση καράβι και τη Μουσική πανιά, το σχολείο</a:t>
            </a:r>
            <a:r>
              <a:rPr lang="el-GR" dirty="0">
                <a:latin typeface="Book Antiqua" panose="02040602050305030304" pitchFamily="18" charset="0"/>
              </a:rPr>
              <a:t>».</a:t>
            </a:r>
          </a:p>
          <a:p>
            <a:pPr algn="just"/>
            <a:r>
              <a:rPr lang="el-GR" dirty="0">
                <a:latin typeface="Book Antiqua" panose="02040602050305030304" pitchFamily="18" charset="0"/>
              </a:rPr>
              <a:t>Διοργάνωση του </a:t>
            </a:r>
            <a:r>
              <a:rPr lang="el-GR" b="1" dirty="0">
                <a:solidFill>
                  <a:schemeClr val="accent2">
                    <a:lumMod val="75000"/>
                  </a:schemeClr>
                </a:solidFill>
                <a:latin typeface="Book Antiqua" panose="02040602050305030304" pitchFamily="18" charset="0"/>
              </a:rPr>
              <a:t>12ου Μαθητικού Συνεδρίου</a:t>
            </a:r>
            <a:r>
              <a:rPr lang="el-GR" dirty="0">
                <a:latin typeface="Book Antiqua" panose="02040602050305030304" pitchFamily="18" charset="0"/>
              </a:rPr>
              <a:t>, με θέμα: «</a:t>
            </a:r>
            <a:r>
              <a:rPr lang="el-GR" i="1" dirty="0">
                <a:latin typeface="Book Antiqua" panose="02040602050305030304" pitchFamily="18" charset="0"/>
              </a:rPr>
              <a:t>Μαθαίνω και Παρουσιάζω τον Πολιτισμό του Τόπου μου</a:t>
            </a:r>
            <a:r>
              <a:rPr lang="el-GR" dirty="0">
                <a:latin typeface="Book Antiqua" panose="02040602050305030304" pitchFamily="18" charset="0"/>
              </a:rPr>
              <a:t>».</a:t>
            </a:r>
          </a:p>
          <a:p>
            <a:pPr algn="just"/>
            <a:r>
              <a:rPr lang="el-GR" dirty="0">
                <a:latin typeface="Book Antiqua" panose="02040602050305030304" pitchFamily="18" charset="0"/>
              </a:rPr>
              <a:t>Διοργάνωση, του </a:t>
            </a:r>
            <a:r>
              <a:rPr lang="el-GR" b="1" dirty="0">
                <a:solidFill>
                  <a:schemeClr val="accent2">
                    <a:lumMod val="75000"/>
                  </a:schemeClr>
                </a:solidFill>
                <a:latin typeface="Book Antiqua" panose="02040602050305030304" pitchFamily="18" charset="0"/>
              </a:rPr>
              <a:t>1ου Μαθητικού Φεστιβάλ Ρητορικής Τέχνης</a:t>
            </a:r>
            <a:r>
              <a:rPr lang="el-GR" dirty="0">
                <a:latin typeface="Book Antiqua" panose="02040602050305030304" pitchFamily="18" charset="0"/>
              </a:rPr>
              <a:t>, με θέμα: "</a:t>
            </a:r>
            <a:r>
              <a:rPr lang="el-GR" i="1" dirty="0">
                <a:latin typeface="Book Antiqua" panose="02040602050305030304" pitchFamily="18" charset="0"/>
              </a:rPr>
              <a:t>Μιλώντας για τα παιχνίδια του χθες και του σήμερα</a:t>
            </a:r>
            <a:r>
              <a:rPr lang="el-GR" dirty="0">
                <a:latin typeface="Book Antiqua" panose="02040602050305030304" pitchFamily="18" charset="0"/>
              </a:rPr>
              <a:t>" σε συνεργασία με την Ιερά Μητρόπολη Λαρίσης και Τυρνάβου, τον Δήμο Λαρισαίων, το Τμήμα Ιατρικής του Πανεπιστημίου Θεσσαλίας και το Ινστιτούτο Ρητορικών και Επικοινωνιακών Σπουδών Ελλάδας (Ι.Ρ.Ε.Σ.Ε.).</a:t>
            </a:r>
          </a:p>
          <a:p>
            <a:pPr algn="just"/>
            <a:r>
              <a:rPr lang="el-GR" dirty="0">
                <a:latin typeface="Book Antiqua" panose="02040602050305030304" pitchFamily="18" charset="0"/>
              </a:rPr>
              <a:t>Διοργάνωση </a:t>
            </a:r>
            <a:r>
              <a:rPr lang="el-GR" b="1" dirty="0">
                <a:solidFill>
                  <a:schemeClr val="accent2">
                    <a:lumMod val="75000"/>
                  </a:schemeClr>
                </a:solidFill>
                <a:latin typeface="Book Antiqua" panose="02040602050305030304" pitchFamily="18" charset="0"/>
              </a:rPr>
              <a:t>Εκδήλωσης-πορείας μαθητών/τριών </a:t>
            </a:r>
            <a:r>
              <a:rPr lang="el-GR" dirty="0">
                <a:latin typeface="Book Antiqua" panose="02040602050305030304" pitchFamily="18" charset="0"/>
              </a:rPr>
              <a:t>από τη Δ/</a:t>
            </a:r>
            <a:r>
              <a:rPr lang="el-GR" dirty="0" err="1">
                <a:latin typeface="Book Antiqua" panose="02040602050305030304" pitchFamily="18" charset="0"/>
              </a:rPr>
              <a:t>νση</a:t>
            </a:r>
            <a:r>
              <a:rPr lang="el-GR" dirty="0">
                <a:latin typeface="Book Antiqua" panose="02040602050305030304" pitchFamily="18" charset="0"/>
              </a:rPr>
              <a:t> Α/</a:t>
            </a:r>
            <a:r>
              <a:rPr lang="el-GR" dirty="0" err="1">
                <a:latin typeface="Book Antiqua" panose="02040602050305030304" pitchFamily="18" charset="0"/>
              </a:rPr>
              <a:t>θμιας</a:t>
            </a:r>
            <a:r>
              <a:rPr lang="el-GR" dirty="0">
                <a:latin typeface="Book Antiqua" panose="02040602050305030304" pitchFamily="18" charset="0"/>
              </a:rPr>
              <a:t> </a:t>
            </a:r>
            <a:r>
              <a:rPr lang="el-GR" dirty="0" err="1">
                <a:latin typeface="Book Antiqua" panose="02040602050305030304" pitchFamily="18" charset="0"/>
              </a:rPr>
              <a:t>Εκπ</a:t>
            </a:r>
            <a:r>
              <a:rPr lang="el-GR" dirty="0">
                <a:latin typeface="Book Antiqua" panose="02040602050305030304" pitchFamily="18" charset="0"/>
              </a:rPr>
              <a:t>/</a:t>
            </a:r>
            <a:r>
              <a:rPr lang="el-GR" dirty="0" err="1">
                <a:latin typeface="Book Antiqua" panose="02040602050305030304" pitchFamily="18" charset="0"/>
              </a:rPr>
              <a:t>σης</a:t>
            </a:r>
            <a:r>
              <a:rPr lang="el-GR" dirty="0">
                <a:latin typeface="Book Antiqua" panose="02040602050305030304" pitchFamily="18" charset="0"/>
              </a:rPr>
              <a:t> Λάρισας και την Ομάδα Δράσης </a:t>
            </a:r>
            <a:r>
              <a:rPr lang="el-GR" dirty="0">
                <a:solidFill>
                  <a:schemeClr val="tx1"/>
                </a:solidFill>
                <a:latin typeface="Book Antiqua" panose="02040602050305030304" pitchFamily="18" charset="0"/>
              </a:rPr>
              <a:t>για την </a:t>
            </a:r>
            <a:r>
              <a:rPr lang="el-GR" b="1" dirty="0">
                <a:solidFill>
                  <a:schemeClr val="accent2">
                    <a:lumMod val="75000"/>
                  </a:schemeClr>
                </a:solidFill>
                <a:latin typeface="Book Antiqua" panose="02040602050305030304" pitchFamily="18" charset="0"/>
              </a:rPr>
              <a:t>Πρόληψη και Αντιμετώπιση της </a:t>
            </a:r>
            <a:r>
              <a:rPr lang="el-GR" b="1" dirty="0" err="1">
                <a:solidFill>
                  <a:schemeClr val="accent2">
                    <a:lumMod val="75000"/>
                  </a:schemeClr>
                </a:solidFill>
                <a:latin typeface="Book Antiqua" panose="02040602050305030304" pitchFamily="18" charset="0"/>
              </a:rPr>
              <a:t>Ενδοσχολικής</a:t>
            </a:r>
            <a:r>
              <a:rPr lang="el-GR" b="1" dirty="0">
                <a:solidFill>
                  <a:schemeClr val="accent2">
                    <a:lumMod val="75000"/>
                  </a:schemeClr>
                </a:solidFill>
                <a:latin typeface="Book Antiqua" panose="02040602050305030304" pitchFamily="18" charset="0"/>
              </a:rPr>
              <a:t> Βίας και του Εκφοβισμού </a:t>
            </a:r>
            <a:r>
              <a:rPr lang="el-GR" dirty="0">
                <a:latin typeface="Book Antiqua" panose="02040602050305030304" pitchFamily="18" charset="0"/>
              </a:rPr>
              <a:t>(Ε.ΒΙ.Ε) της ΔΠΕ Λάρισας με τίτλο: «</a:t>
            </a:r>
            <a:r>
              <a:rPr lang="el-GR" i="1" dirty="0">
                <a:latin typeface="Book Antiqua" panose="02040602050305030304" pitchFamily="18" charset="0"/>
              </a:rPr>
              <a:t>Ένας κόσμος χωρίς βία ξεκινά από τα σχολεία</a:t>
            </a:r>
            <a:r>
              <a:rPr lang="el-GR" dirty="0">
                <a:latin typeface="Book Antiqua" panose="02040602050305030304" pitchFamily="18" charset="0"/>
              </a:rPr>
              <a:t>». </a:t>
            </a:r>
          </a:p>
          <a:p>
            <a:pPr algn="just"/>
            <a:r>
              <a:rPr lang="el-GR" dirty="0">
                <a:latin typeface="Book Antiqua" panose="02040602050305030304" pitchFamily="18" charset="0"/>
              </a:rPr>
              <a:t>Διοργάνωση Δράσεων για την </a:t>
            </a:r>
            <a:r>
              <a:rPr lang="el-GR" b="1" dirty="0">
                <a:solidFill>
                  <a:schemeClr val="accent2">
                    <a:lumMod val="75000"/>
                  </a:schemeClr>
                </a:solidFill>
                <a:latin typeface="Book Antiqua" panose="02040602050305030304" pitchFamily="18" charset="0"/>
              </a:rPr>
              <a:t>Παγκόσμια Ημέρα Περιβάλλοντος </a:t>
            </a:r>
            <a:r>
              <a:rPr lang="el-GR" dirty="0">
                <a:latin typeface="Book Antiqua" panose="02040602050305030304" pitchFamily="18" charset="0"/>
              </a:rPr>
              <a:t>στο Πάρκο του Αλκαζάρ με θέμα: «</a:t>
            </a:r>
            <a:r>
              <a:rPr lang="el-GR" i="1" dirty="0">
                <a:latin typeface="Book Antiqua" panose="02040602050305030304" pitchFamily="18" charset="0"/>
              </a:rPr>
              <a:t>Υδάτινη </a:t>
            </a:r>
            <a:r>
              <a:rPr lang="el-GR" i="1" dirty="0" err="1">
                <a:latin typeface="Book Antiqua" panose="02040602050305030304" pitchFamily="18" charset="0"/>
              </a:rPr>
              <a:t>Αειφορία</a:t>
            </a:r>
            <a:r>
              <a:rPr lang="el-GR" i="1" dirty="0">
                <a:latin typeface="Book Antiqua" panose="02040602050305030304" pitchFamily="18" charset="0"/>
              </a:rPr>
              <a:t>: Νερό, Πηγή Ζωής</a:t>
            </a:r>
            <a:r>
              <a:rPr lang="el-GR" dirty="0">
                <a:latin typeface="Book Antiqua" panose="02040602050305030304" pitchFamily="18" charset="0"/>
              </a:rPr>
              <a:t>». </a:t>
            </a:r>
          </a:p>
          <a:p>
            <a:pPr algn="just"/>
            <a:r>
              <a:rPr lang="el-GR" dirty="0" err="1">
                <a:latin typeface="Book Antiqua" panose="02040602050305030304" pitchFamily="18" charset="0"/>
              </a:rPr>
              <a:t>Συνδιοργάνωση</a:t>
            </a:r>
            <a:r>
              <a:rPr lang="el-GR" dirty="0">
                <a:latin typeface="Book Antiqua" panose="02040602050305030304" pitchFamily="18" charset="0"/>
              </a:rPr>
              <a:t> του </a:t>
            </a:r>
            <a:r>
              <a:rPr lang="el-GR" b="1" dirty="0">
                <a:solidFill>
                  <a:srgbClr val="0070C0"/>
                </a:solidFill>
                <a:latin typeface="Book Antiqua" panose="02040602050305030304" pitchFamily="18" charset="0"/>
              </a:rPr>
              <a:t>14ου Καλλιτεχνικού Διαγωνισμού </a:t>
            </a:r>
            <a:r>
              <a:rPr lang="el-GR" dirty="0">
                <a:latin typeface="Book Antiqua" panose="02040602050305030304" pitchFamily="18" charset="0"/>
              </a:rPr>
              <a:t>με θέμα: «</a:t>
            </a:r>
            <a:r>
              <a:rPr lang="el-GR" i="1" dirty="0">
                <a:latin typeface="Book Antiqua" panose="02040602050305030304" pitchFamily="18" charset="0"/>
              </a:rPr>
              <a:t>Ναι στην ομάδα. Ναι στη φιλία. Όχι στη βία. Όχι στον αποκλεισμό</a:t>
            </a:r>
            <a:r>
              <a:rPr lang="el-GR" dirty="0">
                <a:latin typeface="Book Antiqua" panose="02040602050305030304" pitchFamily="18" charset="0"/>
              </a:rPr>
              <a:t>», σε συνεργασία της ΔΠΕ Λάρισας με το Κέντρο Πρόληψης των Εξαρτήσεων και Προαγωγής της Ψυχοκοινωνικής Υγείας Π.Ε. Λάρισας - Ο.ΚΑ.ΝΑ.</a:t>
            </a:r>
          </a:p>
          <a:p>
            <a:pPr algn="just"/>
            <a:r>
              <a:rPr lang="el-GR" dirty="0" err="1">
                <a:latin typeface="Book Antiqua" panose="02040602050305030304" pitchFamily="18" charset="0"/>
              </a:rPr>
              <a:t>Συνδιοργάνωση</a:t>
            </a:r>
            <a:r>
              <a:rPr lang="el-GR" dirty="0">
                <a:latin typeface="Book Antiqua" panose="02040602050305030304" pitchFamily="18" charset="0"/>
              </a:rPr>
              <a:t> </a:t>
            </a:r>
            <a:r>
              <a:rPr lang="el-GR" b="1" dirty="0">
                <a:solidFill>
                  <a:srgbClr val="0070C0"/>
                </a:solidFill>
                <a:latin typeface="Book Antiqua" panose="02040602050305030304" pitchFamily="18" charset="0"/>
              </a:rPr>
              <a:t>Μαθητικού Διαγωνισμού Ζωγραφικής και Ποίησης</a:t>
            </a:r>
            <a:r>
              <a:rPr lang="el-GR" dirty="0">
                <a:latin typeface="Book Antiqua" panose="02040602050305030304" pitchFamily="18" charset="0"/>
              </a:rPr>
              <a:t>, με θέμα: «</a:t>
            </a:r>
            <a:r>
              <a:rPr lang="el-GR" i="1" dirty="0">
                <a:latin typeface="Book Antiqua" panose="02040602050305030304" pitchFamily="18" charset="0"/>
              </a:rPr>
              <a:t>Άγιος </a:t>
            </a:r>
            <a:r>
              <a:rPr lang="el-GR" i="1" dirty="0" err="1">
                <a:latin typeface="Book Antiqua" panose="02040602050305030304" pitchFamily="18" charset="0"/>
              </a:rPr>
              <a:t>Αχίλλιος</a:t>
            </a:r>
            <a:r>
              <a:rPr lang="el-GR" i="1" dirty="0">
                <a:latin typeface="Book Antiqua" panose="02040602050305030304" pitchFamily="18" charset="0"/>
              </a:rPr>
              <a:t>, Πολιούχος Λαρίσης</a:t>
            </a:r>
            <a:r>
              <a:rPr lang="el-GR" dirty="0">
                <a:latin typeface="Book Antiqua" panose="02040602050305030304" pitchFamily="18" charset="0"/>
              </a:rPr>
              <a:t>», σε συνεργασία με την Ιερά Μητρόπολη Λαρίσης και Τυρνάβου.</a:t>
            </a:r>
            <a:endParaRPr lang="en-US" dirty="0">
              <a:latin typeface="Book Antiqua" panose="02040602050305030304" pitchFamily="18" charset="0"/>
            </a:endParaRPr>
          </a:p>
          <a:p>
            <a:pPr algn="just"/>
            <a:r>
              <a:rPr lang="el-GR" dirty="0" err="1">
                <a:latin typeface="Book Antiqua" panose="02040602050305030304" pitchFamily="18" charset="0"/>
              </a:rPr>
              <a:t>Συνδιοργάνωση</a:t>
            </a:r>
            <a:r>
              <a:rPr lang="el-GR" dirty="0">
                <a:latin typeface="Book Antiqua" panose="02040602050305030304" pitchFamily="18" charset="0"/>
              </a:rPr>
              <a:t> </a:t>
            </a:r>
            <a:r>
              <a:rPr lang="el-GR" b="1" dirty="0">
                <a:solidFill>
                  <a:srgbClr val="0070C0"/>
                </a:solidFill>
                <a:latin typeface="Book Antiqua" panose="02040602050305030304" pitchFamily="18" charset="0"/>
              </a:rPr>
              <a:t>Μαθητικού Διαγωνισμού Ζωγραφικής</a:t>
            </a:r>
            <a:r>
              <a:rPr lang="en-US" b="1" dirty="0">
                <a:solidFill>
                  <a:srgbClr val="0070C0"/>
                </a:solidFill>
                <a:latin typeface="Book Antiqua" panose="02040602050305030304" pitchFamily="18" charset="0"/>
              </a:rPr>
              <a:t>, </a:t>
            </a:r>
            <a:r>
              <a:rPr lang="el-GR" dirty="0">
                <a:latin typeface="Book Antiqua" panose="02040602050305030304" pitchFamily="18" charset="0"/>
              </a:rPr>
              <a:t>με θέμα: «</a:t>
            </a:r>
            <a:r>
              <a:rPr lang="el-GR" i="1" dirty="0">
                <a:latin typeface="Book Antiqua" panose="02040602050305030304" pitchFamily="18" charset="0"/>
              </a:rPr>
              <a:t>Το Δ των Δικαιωμάτων</a:t>
            </a:r>
            <a:r>
              <a:rPr lang="el-GR" dirty="0">
                <a:latin typeface="Book Antiqua" panose="02040602050305030304" pitchFamily="18" charset="0"/>
              </a:rPr>
              <a:t>», σε συνεργασία με τις Διευθύνσεις Πρωτοβάθμιας Εκπαίδευσης Α΄ Αθήνας, Δ΄ Αθήνας και Μαγνησίας και το Δίκτυο για τα Δικαιώματα του Παιδιού.</a:t>
            </a:r>
          </a:p>
          <a:p>
            <a:endParaRPr lang="el-GR" dirty="0"/>
          </a:p>
          <a:p>
            <a:endParaRPr lang="el-GR" dirty="0"/>
          </a:p>
          <a:p>
            <a:endParaRPr lang="el-GR" dirty="0"/>
          </a:p>
        </p:txBody>
      </p:sp>
      <p:sp>
        <p:nvSpPr>
          <p:cNvPr id="6" name="Θέση αριθμού διαφάνειας 5">
            <a:extLst>
              <a:ext uri="{FF2B5EF4-FFF2-40B4-BE49-F238E27FC236}">
                <a16:creationId xmlns:a16="http://schemas.microsoft.com/office/drawing/2014/main" id="{3AFEE756-C80D-49EE-2B05-3A3BB660703A}"/>
              </a:ext>
            </a:extLst>
          </p:cNvPr>
          <p:cNvSpPr>
            <a:spLocks noGrp="1"/>
          </p:cNvSpPr>
          <p:nvPr>
            <p:ph type="sldNum" sz="quarter" idx="33"/>
          </p:nvPr>
        </p:nvSpPr>
        <p:spPr/>
        <p:txBody>
          <a:bodyPr/>
          <a:lstStyle/>
          <a:p>
            <a:pPr rtl="0"/>
            <a:fld id="{19B51A1E-902D-48AF-9020-955120F399B6}" type="slidenum">
              <a:rPr lang="el-GR" smtClean="0"/>
              <a:pPr rtl="0"/>
              <a:t>9</a:t>
            </a:fld>
            <a:endParaRPr lang="el-GR" dirty="0"/>
          </a:p>
        </p:txBody>
      </p:sp>
    </p:spTree>
    <p:extLst>
      <p:ext uri="{BB962C8B-B14F-4D97-AF65-F5344CB8AC3E}">
        <p14:creationId xmlns:p14="http://schemas.microsoft.com/office/powerpoint/2010/main" val="3041898992"/>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Οργανικό">
  <a:themeElements>
    <a:clrScheme name="Πορτοκαλί κόκκινο">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Οργανικό">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Διακριτικά στερεά">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Organic" id="{28CDC826-8792-45C0-861B-85EB3ADEDA33}" vid="{7039A4B3-0617-4CFC-B614-27363ECC28AC}"/>
    </a:ext>
  </a:ext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Organic</Template>
  <TotalTime>2086</TotalTime>
  <Words>4366</Words>
  <Application>Microsoft Office PowerPoint</Application>
  <PresentationFormat>Ευρεία οθόνη</PresentationFormat>
  <Paragraphs>376</Paragraphs>
  <Slides>74</Slides>
  <Notes>1</Notes>
  <HiddenSlides>0</HiddenSlides>
  <MMClips>0</MMClips>
  <ScaleCrop>false</ScaleCrop>
  <HeadingPairs>
    <vt:vector size="6" baseType="variant">
      <vt:variant>
        <vt:lpstr>Γραμματοσειρές που χρησιμοποιούνται</vt:lpstr>
      </vt:variant>
      <vt:variant>
        <vt:i4>7</vt:i4>
      </vt:variant>
      <vt:variant>
        <vt:lpstr>Θέμα</vt:lpstr>
      </vt:variant>
      <vt:variant>
        <vt:i4>1</vt:i4>
      </vt:variant>
      <vt:variant>
        <vt:lpstr>Τίτλοι διαφανειών</vt:lpstr>
      </vt:variant>
      <vt:variant>
        <vt:i4>74</vt:i4>
      </vt:variant>
    </vt:vector>
  </HeadingPairs>
  <TitlesOfParts>
    <vt:vector size="82" baseType="lpstr">
      <vt:lpstr>Arial</vt:lpstr>
      <vt:lpstr>Book Antiqua</vt:lpstr>
      <vt:lpstr>Calibri</vt:lpstr>
      <vt:lpstr>Garamond</vt:lpstr>
      <vt:lpstr>Times New Roman</vt:lpstr>
      <vt:lpstr>Trebuchet MS</vt:lpstr>
      <vt:lpstr>Wingdings</vt:lpstr>
      <vt:lpstr>Οργανικό</vt:lpstr>
      <vt:lpstr>Eισαγωγικό επιμορφωτικό σεμινάριο  «Η παραδοσιακή αρχιτεκτονική και το φυσικό περιβάλλον μέσα από τα εκπαιδευτικά προγράμματα αειφορίας στα σχολεία» </vt:lpstr>
      <vt:lpstr>Περιβαλλοντικής Εκπαίδευσης,  Αγωγής Υγείας,  Πολιτιστικών Θεμάτων,  </vt:lpstr>
      <vt:lpstr>Η Αειφορία πάει… σχολείο </vt:lpstr>
      <vt:lpstr>Η Εκπαίδευση για την Αειφορία</vt:lpstr>
      <vt:lpstr>Προγράμματα Σχολικών Δραστηριοτήτων</vt:lpstr>
      <vt:lpstr> Συντονισμός Δικτύων Αειφορίας  </vt:lpstr>
      <vt:lpstr>Εκπαιδευτικές - Επιμορφωτικές δράσεις</vt:lpstr>
      <vt:lpstr>Παρουσίαση του PowerPoint</vt:lpstr>
      <vt:lpstr>Μαθητικά Συνέδρια, Φεστιβάλ, Διαγωνισμοί</vt:lpstr>
      <vt:lpstr>Παρουσίαση του PowerPoint</vt:lpstr>
      <vt:lpstr>Συνεργασία με φορείς</vt:lpstr>
      <vt:lpstr> </vt:lpstr>
      <vt:lpstr>Το πλαίσιο νόμου…</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Επιμόρφωση Εκπαιδευτικών στο Ιστορικό Κέντρο της Λάρισας και στη Ακρόπολη των Φάρσαλων</vt:lpstr>
      <vt:lpstr>Συνεργαζόμενοι φορείς: ΚΠΕ Κισσάβου-Ελασσόνας Γ.Α.Κ. – Αρχεία Λάρισας Βιβλιοθήκη Ραψάνης Δήμου Τεμπών Μουσείο Οίνου &amp; Αμπέλου Δήμου Τεμπών Πολιτιστικό Κέντρο Εκπαιδευτικών Λάρισας Νόον Έγνω ΚΟΙΝ.Σ.ΕΠ. ANIMUS Α.Ε. – Κέντρο Αποκατάστασης Επιμελητήριο Λάρισας Δήμος Λαρισαίων Αντιδημαρχία Πολιτισμού και Επιστημών-Λαογραφικό Ιστορικό Μουσείο Λάρισας</vt:lpstr>
      <vt:lpstr>Σεμινάριο 40 ωρών (Σεπτ.-Νοεμ. 2017) 50 εκπ/κοι με θέμα:  «Θεσσαλία - Τοπικός πολιτισμός»  </vt:lpstr>
      <vt:lpstr>   ΤΙΤΛΟΣ ΔΙΔΑΚΤΙΚΟΥ ΣΕΝΑΡΙΟΥ   «Υιοθέτηση ενός Μνημείου Βιομηχανικής/Αρχιτεκτονικής Κληρονομιάς» </vt:lpstr>
      <vt:lpstr>Οργάνωση της τάξης - εφικτότητα σχεδίασης</vt:lpstr>
      <vt:lpstr>Ένταξη του διδακτικού σεναρίου στο πρόγραμμα σπουδών/προαπαιτούμενες γνώσεις Σύμφωνα με το νέο πρόγραμμα Σπουδών υποχρεωτικής εκπαίδευσης για το θεματικό πεδίο «Περιβάλλον και Εκπαίδευση για την Αειφόρο Ανάπτυξη (ΠΕΑΑ)» (απόφαση με Α.Π. 113727/Γ2/03-10-2011), η διερεύνηση κάθε θέματος γίνεται σε 4 επίπεδα: </vt:lpstr>
      <vt:lpstr>Καθορισμός των στόχων: μελέτη του πολιτισμικού και περιβαλλοντικού γίγνεσθαι του τόπου μας</vt:lpstr>
      <vt:lpstr>Παραδοτέα που θα ζητηθούν από τους μαθητές μέσα από Διαθεματικές Δραστηριότητες</vt:lpstr>
      <vt:lpstr>Παραδοτέα που θα ζητηθούν από τους μαθητές μέσα από Διαθεματικές Δραστηριότητες</vt:lpstr>
      <vt:lpstr>Παραδοτέα που θα ζητηθούν από τους μαθητές μέσα από Διαθεματικές Δραστηριότητες</vt:lpstr>
      <vt:lpstr>Παραδοτέα που θα ζητηθούν από τους μαθητές μέσα από Διαθεματικές Δραστηριότητες</vt:lpstr>
      <vt:lpstr>Κριτήρια Αξιολόγησης παραδοτέων</vt:lpstr>
      <vt:lpstr>Παρουσίαση του PowerPoint</vt:lpstr>
      <vt:lpstr>Παρουσίαση του PowerPoint</vt:lpstr>
      <vt:lpstr>Παρουσίαση του PowerPoint</vt:lpstr>
      <vt:lpstr>Παρουσίαση του PowerPoint</vt:lpstr>
      <vt:lpstr>Φάσεις διδακτικού σεναρίου</vt:lpstr>
      <vt:lpstr>Παρουσίαση του PowerPoint</vt:lpstr>
      <vt:lpstr>Η βιομηχανική/αρχιτεκτονική κληρονομιά είναι τα κατάλοιπα του πολιτισμού που έχουν:  ιστορική, τεχνολογική, κοινωνική, αρχιτεκτονική ή επιστημονική αξία.  </vt:lpstr>
      <vt:lpstr>Παρουσίαση του PowerPoint</vt:lpstr>
      <vt:lpstr>Παρουσίαση του PowerPoint</vt:lpstr>
      <vt:lpstr>Παρουσίαση του PowerPoint</vt:lpstr>
      <vt:lpstr>Παρουσίαση του PowerPoint</vt:lpstr>
      <vt:lpstr>Δύο Κυριακάτικα πρωινά: βιωματική δράση «Πολιτισμικές διαδρομές στη Λάρισα»</vt:lpstr>
      <vt:lpstr>Φάσεις διδακτικού σεναρίου</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Φάσεις διδακτικού σεναρίου</vt:lpstr>
      <vt:lpstr>«Μια μέρα στο μνημείο»</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Φάσεις διδακτικού σεναρίου</vt:lpstr>
      <vt:lpstr>Παρουσίαση του PowerPoint</vt:lpstr>
      <vt:lpstr>Παρουσίαση του PowerPoint</vt:lpstr>
      <vt:lpstr>Παρουσίαση του PowerPoint</vt:lpstr>
      <vt:lpstr>Παρουσίαση του PowerPoint</vt:lpstr>
      <vt:lpstr>Προτάσεις για δραστηριότητες – προτεινόμενες εργασίες που υλοποιήθηκαν</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Βραβεύθηκαν στην Αθήνα σχολεία του νομού Λάρισας  ΣΤΟΝ 3ο ΔΙΕΘΝΗ ΔΙΑΓΩΝΙΣΜΟ ΤΟΥ ΜΟΥΣΕΙΟΥ ΣΧΟΛΙΚΗΣ ΖΩΗΣ ΚΑΙ ΕΚΠΑΙΔΕΥΣΗΣ </vt:lpstr>
      <vt:lpstr>Βραβεύθηκαν στην Αθήνα σχολεία του νομού Λάρισας  ΣΤΟΝ 3ο ΔΙΕΘΝΗ ΔΙΑΓΩΝΙΣΜΟ ΤΟΥ ΜΟΥΣΕΙΟΥ ΣΧΟΛΙΚΗΣ ΖΩΗΣ ΚΑΙ ΕΚΠΑΙΔΕΥΣΗΣ </vt:lpstr>
      <vt:lpstr>Ευχαριστούμε πολύ! Χατζημίχου-Καλούση Κωνσταντίνα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Παρουσίαση του PowerPoint</dc:title>
  <dc:creator>Ελένη Σάρρου</dc:creator>
  <cp:lastModifiedBy>WINDOWS10</cp:lastModifiedBy>
  <cp:revision>209</cp:revision>
  <dcterms:created xsi:type="dcterms:W3CDTF">2016-11-05T05:40:07Z</dcterms:created>
  <dcterms:modified xsi:type="dcterms:W3CDTF">2025-10-24T17:27:56Z</dcterms:modified>
</cp:coreProperties>
</file>