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ppt" ContentType="application/vnd.ms-powerpoint"/>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30" r:id="rId3"/>
    <p:sldId id="292" r:id="rId4"/>
    <p:sldId id="329" r:id="rId5"/>
    <p:sldId id="317" r:id="rId6"/>
    <p:sldId id="319" r:id="rId7"/>
    <p:sldId id="320" r:id="rId8"/>
    <p:sldId id="321" r:id="rId9"/>
    <p:sldId id="322" r:id="rId10"/>
    <p:sldId id="323" r:id="rId11"/>
    <p:sldId id="324" r:id="rId12"/>
    <p:sldId id="325" r:id="rId13"/>
    <p:sldId id="266" r:id="rId14"/>
    <p:sldId id="299" r:id="rId15"/>
    <p:sldId id="318" r:id="rId16"/>
    <p:sldId id="295" r:id="rId17"/>
    <p:sldId id="296" r:id="rId18"/>
    <p:sldId id="304" r:id="rId19"/>
    <p:sldId id="302" r:id="rId20"/>
    <p:sldId id="326" r:id="rId21"/>
    <p:sldId id="327" r:id="rId22"/>
    <p:sldId id="284" r:id="rId23"/>
    <p:sldId id="268" r:id="rId24"/>
    <p:sldId id="269" r:id="rId25"/>
    <p:sldId id="271" r:id="rId26"/>
    <p:sldId id="273" r:id="rId27"/>
    <p:sldId id="285" r:id="rId28"/>
    <p:sldId id="274" r:id="rId29"/>
    <p:sldId id="275" r:id="rId30"/>
    <p:sldId id="276" r:id="rId31"/>
    <p:sldId id="328" r:id="rId32"/>
    <p:sldId id="277" r:id="rId33"/>
    <p:sldId id="287" r:id="rId34"/>
    <p:sldId id="288" r:id="rId35"/>
    <p:sldId id="308" r:id="rId36"/>
    <p:sldId id="309" r:id="rId37"/>
    <p:sldId id="278" r:id="rId38"/>
    <p:sldId id="281" r:id="rId39"/>
    <p:sldId id="283" r:id="rId40"/>
    <p:sldId id="331" r:id="rId41"/>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6598" autoAdjust="0"/>
  </p:normalViewPr>
  <p:slideViewPr>
    <p:cSldViewPr>
      <p:cViewPr>
        <p:scale>
          <a:sx n="66" d="100"/>
          <a:sy n="66" d="100"/>
        </p:scale>
        <p:origin x="-128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9673C7-7A60-466A-B1DB-92E34CD779E9}" type="datetimeFigureOut">
              <a:rPr lang="el-GR" smtClean="0"/>
              <a:t>21/10/2025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F2A2B-5D3E-49F5-A12A-E7F40F87BE3F}"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cap="none" normalizeH="0" baseline="0" dirty="0" smtClean="0">
                <a:ln>
                  <a:noFill/>
                </a:ln>
                <a:solidFill>
                  <a:schemeClr val="tx1"/>
                </a:solidFill>
                <a:effectLst/>
                <a:latin typeface="Arial" charset="0"/>
              </a:rPr>
              <a:t>Το μονοπάτι, με τη σειρά του, παρέχει τη δυνατότητα στον κάθε άνθρωπο, καθώς και στις περιβαλλοντικές ομάδες των σχολείων, για μια τερπνή και ωφέλιμη πορεία μέσα στο καταπράσινο δάσος του Κισσάβου: με τη διαδρομή αυτή αποκαλύπτονται όχι μόνον πολλές οικολογικές αλήθειες της τοπικής γης, αλλά και μια ιστορική, πλέον, μορφή ανθρώπινης ζωής κι ένας παραδοσιακός πολιτισμός, που χάνονται στα βάθη του παρελθόντος, στις εποχές που το μονοπάτι αυτό ήταν ο μοναδικός –ή σχεδόν ο μοναδικός- «δρόμος» που ένωνε μικρές κοινωνίες της περιοχής μεταξύ τους.</a:t>
            </a:r>
            <a:br>
              <a:rPr kumimoji="0" lang="el-GR" sz="1200" b="0" i="0" u="none" strike="noStrike" cap="none" normalizeH="0" baseline="0" dirty="0" smtClean="0">
                <a:ln>
                  <a:noFill/>
                </a:ln>
                <a:solidFill>
                  <a:schemeClr val="tx1"/>
                </a:solidFill>
                <a:effectLst/>
                <a:latin typeface="Arial" charset="0"/>
              </a:rPr>
            </a:br>
            <a:r>
              <a:rPr kumimoji="0" lang="el-GR" sz="1200" b="0" i="0" u="none" strike="noStrike" cap="none" normalizeH="0" baseline="0" dirty="0" smtClean="0">
                <a:ln>
                  <a:noFill/>
                </a:ln>
                <a:solidFill>
                  <a:schemeClr val="tx1"/>
                </a:solidFill>
                <a:effectLst/>
                <a:latin typeface="Arial" charset="0"/>
              </a:rPr>
              <a:t>Ξεκινώντας πέτρινο από το γραφικό χωριό της </a:t>
            </a:r>
            <a:r>
              <a:rPr kumimoji="0" lang="el-GR" sz="1200" b="0" i="0" u="none" strike="noStrike" cap="none" normalizeH="0" baseline="0" dirty="0" err="1" smtClean="0">
                <a:ln>
                  <a:noFill/>
                </a:ln>
                <a:solidFill>
                  <a:schemeClr val="tx1"/>
                </a:solidFill>
                <a:effectLst/>
                <a:latin typeface="Arial" charset="0"/>
              </a:rPr>
              <a:t>Μελιβοίας</a:t>
            </a:r>
            <a:r>
              <a:rPr kumimoji="0" lang="el-GR" sz="1200" b="0" i="0" u="none" strike="noStrike" cap="none" normalizeH="0" baseline="0" dirty="0" smtClean="0">
                <a:ln>
                  <a:noFill/>
                </a:ln>
                <a:solidFill>
                  <a:schemeClr val="tx1"/>
                </a:solidFill>
                <a:effectLst/>
                <a:latin typeface="Arial" charset="0"/>
              </a:rPr>
              <a:t> το μονοπάτι συναντά το ρέμα της </a:t>
            </a:r>
            <a:r>
              <a:rPr kumimoji="0" lang="el-GR" sz="1200" b="0" i="0" u="none" strike="noStrike" cap="none" normalizeH="0" baseline="0" dirty="0" err="1" smtClean="0">
                <a:ln>
                  <a:noFill/>
                </a:ln>
                <a:solidFill>
                  <a:schemeClr val="tx1"/>
                </a:solidFill>
                <a:effectLst/>
                <a:latin typeface="Arial" charset="0"/>
              </a:rPr>
              <a:t>Βελίκας</a:t>
            </a:r>
            <a:r>
              <a:rPr kumimoji="0" lang="el-GR" sz="1200" b="0" i="0" u="none" strike="noStrike" cap="none" normalizeH="0" baseline="0" dirty="0" smtClean="0">
                <a:ln>
                  <a:noFill/>
                </a:ln>
                <a:solidFill>
                  <a:schemeClr val="tx1"/>
                </a:solidFill>
                <a:effectLst/>
                <a:latin typeface="Arial" charset="0"/>
              </a:rPr>
              <a:t> και διασχίζει υπέροχα δασικά πεδία, ενώ στην πορεία του </a:t>
            </a:r>
            <a:r>
              <a:rPr kumimoji="0" lang="el-GR" sz="1200" b="0" i="0" u="none" strike="noStrike" cap="none" normalizeH="0" baseline="0" dirty="0" smtClean="0">
                <a:ln>
                  <a:noFill/>
                </a:ln>
                <a:solidFill>
                  <a:schemeClr val="tx1"/>
                </a:solidFill>
                <a:effectLst/>
                <a:latin typeface="Calibri" pitchFamily="34" charset="0"/>
              </a:rPr>
              <a:t> </a:t>
            </a:r>
            <a:r>
              <a:rPr kumimoji="0" lang="el-GR" sz="1200" b="0" i="0" u="none" strike="noStrike" cap="none" normalizeH="0" baseline="0" dirty="0" smtClean="0">
                <a:ln>
                  <a:noFill/>
                </a:ln>
                <a:solidFill>
                  <a:schemeClr val="tx1"/>
                </a:solidFill>
                <a:effectLst/>
                <a:latin typeface="Arial" charset="0"/>
              </a:rPr>
              <a:t>μεταμορφώνεται σε στοές και </a:t>
            </a:r>
            <a:r>
              <a:rPr kumimoji="0" lang="el-GR" sz="1200" b="0" i="0" u="none" strike="noStrike" cap="none" normalizeH="0" baseline="0" dirty="0" smtClean="0">
                <a:ln>
                  <a:noFill/>
                </a:ln>
                <a:solidFill>
                  <a:schemeClr val="tx1"/>
                </a:solidFill>
                <a:effectLst/>
                <a:latin typeface="Calibri" pitchFamily="34" charset="0"/>
              </a:rPr>
              <a:t> </a:t>
            </a:r>
            <a:r>
              <a:rPr kumimoji="0" lang="el-GR" sz="1200" b="0" i="0" u="none" strike="noStrike" cap="none" normalizeH="0" baseline="0" dirty="0" smtClean="0">
                <a:ln>
                  <a:noFill/>
                </a:ln>
                <a:solidFill>
                  <a:schemeClr val="tx1"/>
                </a:solidFill>
                <a:effectLst/>
                <a:latin typeface="Arial" charset="0"/>
              </a:rPr>
              <a:t>σήραγγες</a:t>
            </a:r>
            <a:r>
              <a:rPr kumimoji="0" lang="el-GR" sz="1200" b="0" i="0" u="none" strike="noStrike" cap="none" normalizeH="0" baseline="0" dirty="0" smtClean="0">
                <a:ln>
                  <a:noFill/>
                </a:ln>
                <a:solidFill>
                  <a:schemeClr val="tx1"/>
                </a:solidFill>
                <a:effectLst/>
                <a:latin typeface="Calibri" pitchFamily="34" charset="0"/>
              </a:rPr>
              <a:t> </a:t>
            </a:r>
            <a:r>
              <a:rPr kumimoji="0" lang="el-GR" sz="1200" b="0" i="0" u="none" strike="noStrike" cap="none" normalizeH="0" baseline="0" dirty="0" smtClean="0">
                <a:ln>
                  <a:noFill/>
                </a:ln>
                <a:solidFill>
                  <a:schemeClr val="tx1"/>
                </a:solidFill>
                <a:effectLst/>
                <a:latin typeface="Arial" charset="0"/>
              </a:rPr>
              <a:t>ολόκληρες </a:t>
            </a:r>
            <a:r>
              <a:rPr kumimoji="0" lang="el-GR" sz="1200" b="0" i="0" u="none" strike="noStrike" cap="none" normalizeH="0" baseline="0" dirty="0" smtClean="0">
                <a:ln>
                  <a:noFill/>
                </a:ln>
                <a:solidFill>
                  <a:schemeClr val="tx1"/>
                </a:solidFill>
                <a:effectLst/>
                <a:latin typeface="Calibri" pitchFamily="34" charset="0"/>
              </a:rPr>
              <a:t> </a:t>
            </a:r>
            <a:r>
              <a:rPr kumimoji="0" lang="el-GR" sz="1200" b="0" i="0" u="none" strike="noStrike" cap="none" normalizeH="0" baseline="0" dirty="0" smtClean="0">
                <a:ln>
                  <a:noFill/>
                </a:ln>
                <a:solidFill>
                  <a:schemeClr val="tx1"/>
                </a:solidFill>
                <a:effectLst/>
                <a:latin typeface="Arial" charset="0"/>
              </a:rPr>
              <a:t>από </a:t>
            </a:r>
            <a:r>
              <a:rPr kumimoji="0" lang="el-GR" sz="1200" b="0" i="0" u="none" strike="noStrike" cap="none" normalizeH="0" baseline="0" dirty="0" smtClean="0">
                <a:ln>
                  <a:noFill/>
                </a:ln>
                <a:solidFill>
                  <a:schemeClr val="tx1"/>
                </a:solidFill>
                <a:effectLst/>
                <a:latin typeface="Calibri" pitchFamily="34" charset="0"/>
              </a:rPr>
              <a:t> </a:t>
            </a:r>
            <a:r>
              <a:rPr kumimoji="0" lang="el-GR" sz="1200" b="0" i="0" u="none" strike="noStrike" cap="none" normalizeH="0" baseline="0" dirty="0" smtClean="0">
                <a:ln>
                  <a:noFill/>
                </a:ln>
                <a:solidFill>
                  <a:schemeClr val="tx1"/>
                </a:solidFill>
                <a:effectLst/>
                <a:latin typeface="Arial" charset="0"/>
              </a:rPr>
              <a:t>πλατάνια, καρυδιές, καστανιές και πυκνές φτέρες. Άλλοτε στην ψηλή όχθη του ρέματος ή στα ξύλινα γεφυράκια, άλλοτε πλάι σε περιβόλια με φρουτόδεντρα ή σε μικρά ρυάκια και καταρράκτες, σε πέτρες και σε βράχους, η ευχαρίστηση που αντλείς είναι μοναδική. Από την άλλη μεριά, παμπάλαια γραφικά καλντερίμια, </a:t>
            </a:r>
            <a:r>
              <a:rPr kumimoji="0" lang="el-GR" sz="1200" b="0" i="0" u="none" strike="noStrike" cap="none" normalizeH="0" baseline="0" dirty="0" err="1" smtClean="0">
                <a:ln>
                  <a:noFill/>
                </a:ln>
                <a:solidFill>
                  <a:schemeClr val="tx1"/>
                </a:solidFill>
                <a:effectLst/>
                <a:latin typeface="Arial" charset="0"/>
              </a:rPr>
              <a:t>πολυπατημένα</a:t>
            </a:r>
            <a:r>
              <a:rPr kumimoji="0" lang="el-GR" sz="1200" b="0" i="0" u="none" strike="noStrike" cap="none" normalizeH="0" baseline="0" dirty="0" smtClean="0">
                <a:ln>
                  <a:noFill/>
                </a:ln>
                <a:solidFill>
                  <a:schemeClr val="tx1"/>
                </a:solidFill>
                <a:effectLst/>
                <a:latin typeface="Arial" charset="0"/>
              </a:rPr>
              <a:t> από ζώα, κάρα και ανθρώπους, και βρύσες και ανήλια για ξεκούραση σε γυρίζουν στις παλιές, καλές εποχές. Κι όταν πια φτάσεις στον χωματόδρομο, απ' όπου το μονοπάτι σε φέρνει τελικά στην παραλία, ο άνεμος σου στέλνει αμέσως τη μυρωδιά της θάλασσας …</a:t>
            </a:r>
            <a:r>
              <a:rPr kumimoji="0" lang="el-GR" sz="1200" b="0" i="0" u="none" strike="noStrike" cap="none" normalizeH="0" baseline="0" dirty="0" smtClean="0">
                <a:ln>
                  <a:noFill/>
                </a:ln>
                <a:solidFill>
                  <a:schemeClr val="tx1"/>
                </a:solidFill>
                <a:effectLst/>
                <a:latin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cap="none" normalizeH="0" baseline="0" dirty="0" smtClean="0">
              <a:ln>
                <a:noFill/>
              </a:ln>
              <a:solidFill>
                <a:schemeClr val="tx1"/>
              </a:solidFill>
              <a:effectLst/>
              <a:latin typeface="Calibri" pitchFamily="34" charset="0"/>
            </a:endParaRPr>
          </a:p>
        </p:txBody>
      </p:sp>
      <p:sp>
        <p:nvSpPr>
          <p:cNvPr id="4" name="3 - Θέση αριθμού διαφάνειας"/>
          <p:cNvSpPr>
            <a:spLocks noGrp="1"/>
          </p:cNvSpPr>
          <p:nvPr>
            <p:ph type="sldNum" sz="quarter" idx="10"/>
          </p:nvPr>
        </p:nvSpPr>
        <p:spPr/>
        <p:txBody>
          <a:bodyPr/>
          <a:lstStyle/>
          <a:p>
            <a:fld id="{EB6F2A2B-5D3E-49F5-A12A-E7F40F87BE3F}" type="slidenum">
              <a:rPr lang="el-GR" smtClean="0"/>
              <a:t>15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9C27300-110C-41CB-AC14-2EDEF04D17A2}" type="datetimeFigureOut">
              <a:rPr lang="el-GR"/>
              <a:pPr>
                <a:defRPr/>
              </a:pPr>
              <a:t>21/10/2025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7161D84-9B0F-439B-B5DB-C23B3FC9AACC}"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F4A01AC6-1FCE-441F-8714-BA72C80DE8A4}" type="datetimeFigureOut">
              <a:rPr lang="el-GR"/>
              <a:pPr>
                <a:defRPr/>
              </a:pPr>
              <a:t>21/10/2025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813562C-4A7D-4C90-8ACF-2EABB012CBC6}"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062EC5A7-6074-4113-9FA5-BCC595BB0846}" type="datetimeFigureOut">
              <a:rPr lang="el-GR"/>
              <a:pPr>
                <a:defRPr/>
              </a:pPr>
              <a:t>21/10/2025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818C894-E768-4780-9179-C4A8E49E045B}"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Date Placeholder 3"/>
          <p:cNvSpPr>
            <a:spLocks noGrp="1"/>
          </p:cNvSpPr>
          <p:nvPr>
            <p:ph type="dt" sz="half" idx="10"/>
          </p:nvPr>
        </p:nvSpPr>
        <p:spPr/>
        <p:txBody>
          <a:bodyPr/>
          <a:lstStyle>
            <a:lvl1pPr>
              <a:defRPr/>
            </a:lvl1pPr>
          </a:lstStyle>
          <a:p>
            <a:pPr>
              <a:defRPr/>
            </a:pPr>
            <a:fld id="{A61A8751-7956-4019-BB72-A2819E676BD6}" type="datetimeFigureOut">
              <a:rPr lang="el-GR"/>
              <a:pPr>
                <a:defRPr/>
              </a:pPr>
              <a:t>21/10/2025</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394D74A4-9B9C-4342-91AA-18A775C02193}"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71FDEBE0-2A57-4D2C-BC09-517C58B6E4E4}" type="datetimeFigureOut">
              <a:rPr lang="el-GR"/>
              <a:pPr>
                <a:defRPr/>
              </a:pPr>
              <a:t>21/10/2025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EF0B2B-465C-4C86-992F-B28D1D36F2F1}"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B39375-BD34-4D11-84F8-982ACD927717}" type="datetimeFigureOut">
              <a:rPr lang="el-GR"/>
              <a:pPr>
                <a:defRPr/>
              </a:pPr>
              <a:t>21/10/2025</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D801E4E-B37E-4A48-ACC5-87E25ADF9E27}"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fld id="{57DD49D4-55C5-4E1C-B5E8-7C9A23E249AE}" type="datetimeFigureOut">
              <a:rPr lang="el-GR"/>
              <a:pPr>
                <a:defRPr/>
              </a:pPr>
              <a:t>21/10/2025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0171577-6C16-4B48-A56A-CC463130D4AF}"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fld id="{1B2A5D9E-D4E9-4B69-B3B0-8A6D0CAED49A}" type="datetimeFigureOut">
              <a:rPr lang="el-GR"/>
              <a:pPr>
                <a:defRPr/>
              </a:pPr>
              <a:t>21/10/2025</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406EAF25-952A-4D9A-8FBE-36FA61C78CAE}"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95762C53-919E-4DD9-8C5E-FE8A6EC7F914}" type="datetimeFigureOut">
              <a:rPr lang="el-GR"/>
              <a:pPr>
                <a:defRPr/>
              </a:pPr>
              <a:t>21/10/2025</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AB77DE8C-4DB8-4D38-80EF-207E1B13717E}"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CCEEF8-4542-4FCC-BB23-74D9E10BD94F}" type="datetimeFigureOut">
              <a:rPr lang="el-GR"/>
              <a:pPr>
                <a:defRPr/>
              </a:pPr>
              <a:t>21/10/2025</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6158C8F-68F1-42CB-BA6A-4725A6293F4F}"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997999-40E5-46CB-BF47-7F9D3D3CBE9C}" type="datetimeFigureOut">
              <a:rPr lang="el-GR"/>
              <a:pPr>
                <a:defRPr/>
              </a:pPr>
              <a:t>21/10/2025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901D5AE9-D79A-4524-910C-0F9315A32863}"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3DE8D1-3BA1-4FFC-A3F3-9734EB38D6D4}" type="datetimeFigureOut">
              <a:rPr lang="el-GR"/>
              <a:pPr>
                <a:defRPr/>
              </a:pPr>
              <a:t>21/10/2025</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B2AC7E5B-A3A8-4770-8DD8-7888AA83D540}"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l-GR" smtClean="0"/>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83C32F9-788F-4041-8ACD-843B22829634}" type="datetimeFigureOut">
              <a:rPr lang="el-GR"/>
              <a:pPr>
                <a:defRPr/>
              </a:pPr>
              <a:t>21/10/2025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B8C27FD-8DC3-4310-A7FF-D886740EC36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thess.pde.sch.gr/kpe/image_library/xartis_megalobryso_b.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_______________Microsoft_Office_PowerPoint_97-20031.ppt"/><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714375" y="2276475"/>
            <a:ext cx="7818438" cy="4248150"/>
          </a:xfrm>
        </p:spPr>
        <p:txBody>
          <a:bodyPr/>
          <a:lstStyle/>
          <a:p>
            <a:pPr eaLnBrk="1" hangingPunct="1"/>
            <a:r>
              <a:rPr lang="el-GR" sz="2800" dirty="0" smtClean="0">
                <a:latin typeface="Arial" pitchFamily="34" charset="0"/>
                <a:cs typeface="Arial" pitchFamily="34" charset="0"/>
              </a:rPr>
              <a:t>ΚΕΠΕΑ Ελασσόνας Κισσάβου - Μαυροβουνίου</a:t>
            </a:r>
            <a:r>
              <a:rPr lang="el-GR" sz="2800" dirty="0" smtClean="0">
                <a:latin typeface="Arial" pitchFamily="34" charset="0"/>
                <a:cs typeface="Arial" pitchFamily="34" charset="0"/>
              </a:rPr>
              <a:t/>
            </a:r>
            <a:br>
              <a:rPr lang="el-GR" sz="28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l-GR" sz="2800" dirty="0" smtClean="0">
                <a:latin typeface="Arial" pitchFamily="34" charset="0"/>
                <a:cs typeface="Arial" pitchFamily="34" charset="0"/>
              </a:rPr>
              <a:t>ΠΑΡΟΥΣΙΑΣΗ ΤΟΥ ΠΡΟΓΡΑΜΜΑΤΟΣ Π.Ε</a:t>
            </a:r>
            <a:r>
              <a:rPr lang="el-GR" sz="2800" dirty="0" smtClean="0">
                <a:latin typeface="Arial" pitchFamily="34" charset="0"/>
                <a:cs typeface="Arial" pitchFamily="34" charset="0"/>
              </a:rPr>
              <a:t>.</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l-GR" sz="2800" dirty="0" smtClean="0">
                <a:latin typeface="Arial" pitchFamily="34" charset="0"/>
                <a:cs typeface="Arial" pitchFamily="34" charset="0"/>
              </a:rPr>
              <a:t>«Μονοπάτια της πέτρας και του δάσους</a:t>
            </a:r>
            <a:r>
              <a:rPr lang="en-US" sz="2800" dirty="0" smtClean="0">
                <a:latin typeface="Arial" pitchFamily="34" charset="0"/>
                <a:cs typeface="Arial" pitchFamily="34" charset="0"/>
              </a:rPr>
              <a:t> </a:t>
            </a:r>
            <a:r>
              <a:rPr lang="el-GR" sz="2800" dirty="0" smtClean="0">
                <a:latin typeface="Arial" pitchFamily="34" charset="0"/>
                <a:cs typeface="Arial" pitchFamily="34" charset="0"/>
              </a:rPr>
              <a:t>στον Κίσσαβο</a:t>
            </a:r>
            <a:r>
              <a:rPr lang="el-GR" sz="2800" dirty="0" smtClean="0">
                <a:latin typeface="Arial" pitchFamily="34" charset="0"/>
                <a:cs typeface="Arial" pitchFamily="34" charset="0"/>
              </a:rPr>
              <a:t>»</a:t>
            </a:r>
            <a:br>
              <a:rPr lang="el-GR" sz="2800" dirty="0" smtClean="0">
                <a:latin typeface="Arial" pitchFamily="34" charset="0"/>
                <a:cs typeface="Arial" pitchFamily="34" charset="0"/>
              </a:rPr>
            </a:br>
            <a:r>
              <a:rPr lang="el-GR" sz="2800" dirty="0" smtClean="0">
                <a:latin typeface="Arial" pitchFamily="34" charset="0"/>
                <a:cs typeface="Arial" pitchFamily="34" charset="0"/>
              </a:rPr>
              <a:t/>
            </a:r>
            <a:br>
              <a:rPr lang="el-GR" sz="2800" dirty="0" smtClean="0">
                <a:latin typeface="Arial" pitchFamily="34" charset="0"/>
                <a:cs typeface="Arial" pitchFamily="34" charset="0"/>
              </a:rPr>
            </a:br>
            <a:r>
              <a:rPr lang="el-GR" sz="2800" dirty="0" err="1" smtClean="0">
                <a:latin typeface="Arial" pitchFamily="34" charset="0"/>
                <a:cs typeface="Arial" pitchFamily="34" charset="0"/>
              </a:rPr>
              <a:t>Γκαμπέτα</a:t>
            </a:r>
            <a:r>
              <a:rPr lang="el-GR" sz="2800" dirty="0" smtClean="0">
                <a:latin typeface="Arial" pitchFamily="34" charset="0"/>
                <a:cs typeface="Arial" pitchFamily="34" charset="0"/>
              </a:rPr>
              <a:t> Καλλιόπη, Μέλος Π.Ο. ΚΕΠΕΑ</a:t>
            </a:r>
            <a:endParaRPr lang="el-GR" sz="2800" dirty="0" smtClean="0">
              <a:latin typeface="Arial" pitchFamily="34" charset="0"/>
              <a:cs typeface="Arial" pitchFamily="34" charset="0"/>
            </a:endParaRPr>
          </a:p>
        </p:txBody>
      </p:sp>
      <p:pic>
        <p:nvPicPr>
          <p:cNvPr id="5123" name="Picture 2" descr="C:\Users\Kostas Spanos\Desktop\Untitled-12.jpg"/>
          <p:cNvPicPr>
            <a:picLocks noChangeAspect="1" noChangeArrowheads="1"/>
          </p:cNvPicPr>
          <p:nvPr/>
        </p:nvPicPr>
        <p:blipFill>
          <a:blip r:embed="rId2"/>
          <a:srcRect/>
          <a:stretch>
            <a:fillRect/>
          </a:stretch>
        </p:blipFill>
        <p:spPr bwMode="auto">
          <a:xfrm>
            <a:off x="3276600" y="260350"/>
            <a:ext cx="2808288" cy="215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0" y="2643188"/>
            <a:ext cx="8715375" cy="1714500"/>
          </a:xfrm>
        </p:spPr>
        <p:txBody>
          <a:bodyPr/>
          <a:lstStyle/>
          <a:p>
            <a:pPr eaLnBrk="1" hangingPunct="1"/>
            <a:r>
              <a:rPr lang="el-GR" sz="2400" smtClean="0"/>
              <a:t>Ο Όλυμπος κι ο Κίσσαβος, τα δυο βουνά μαλώνουν,</a:t>
            </a:r>
            <a:br>
              <a:rPr lang="el-GR" sz="2400" smtClean="0"/>
            </a:br>
            <a:r>
              <a:rPr lang="el-GR" sz="2400" smtClean="0"/>
              <a:t>το ποιο να ρίξει την βροχή, το ποιο να ρίξει χιόνι.</a:t>
            </a:r>
            <a:br>
              <a:rPr lang="el-GR" sz="2400" smtClean="0"/>
            </a:br>
            <a:r>
              <a:rPr lang="el-GR" sz="2400" smtClean="0"/>
              <a:t>Ο Κίσσαβος ρίχνει βροχή κι ο Όλυμπος το χιόνι.</a:t>
            </a:r>
            <a:br>
              <a:rPr lang="el-GR" sz="2400" smtClean="0"/>
            </a:br>
            <a:r>
              <a:rPr lang="el-GR" sz="2400" smtClean="0"/>
              <a:t>Γυρίζει τότ' ο Όλυμπος και λέει του Κισσάβου.</a:t>
            </a:r>
            <a:br>
              <a:rPr lang="el-GR" sz="2400" smtClean="0"/>
            </a:br>
            <a:r>
              <a:rPr lang="el-GR" sz="2400" smtClean="0"/>
              <a:t>"Μη με μαλώνεις, Κίσαβε, βρε τουρκοπατημένε, </a:t>
            </a:r>
            <a:br>
              <a:rPr lang="el-GR" sz="2400" smtClean="0"/>
            </a:br>
            <a:r>
              <a:rPr lang="el-GR" sz="2400" smtClean="0"/>
              <a:t>που σε πατάει η Κονιαριά κι οι Λαρσινοί αγάδες. </a:t>
            </a:r>
            <a:br>
              <a:rPr lang="el-GR" sz="2400" smtClean="0"/>
            </a:br>
            <a:r>
              <a:rPr lang="el-GR" sz="2400" smtClean="0"/>
              <a:t>Εγώ είμ' ο γέρος Όλυμπος στον κόσμο ξακουσμένος,</a:t>
            </a:r>
            <a:br>
              <a:rPr lang="el-GR" sz="2400" smtClean="0"/>
            </a:br>
            <a:r>
              <a:rPr lang="el-GR" sz="2400" smtClean="0"/>
              <a:t>έχω σαράντα δυο κορφές κι εξήντα δυο βρυσούλες,</a:t>
            </a:r>
            <a:br>
              <a:rPr lang="el-GR" sz="2400" smtClean="0"/>
            </a:br>
            <a:r>
              <a:rPr lang="el-GR" sz="2400" smtClean="0"/>
              <a:t>κάθε κορφή και φλάμπουρο κάθε κλαδί και κλέφτης.</a:t>
            </a:r>
            <a:br>
              <a:rPr lang="el-GR" sz="2400" smtClean="0"/>
            </a:br>
            <a:r>
              <a:rPr lang="el-GR" sz="2400" smtClean="0"/>
              <a:t>Κι όταν το παίρν' η άνοιξη κι ανοίγουν τα κλαδάκια,</a:t>
            </a:r>
            <a:br>
              <a:rPr lang="el-GR" sz="2400" smtClean="0"/>
            </a:br>
            <a:r>
              <a:rPr lang="el-GR" sz="2400" smtClean="0"/>
              <a:t>γεμίζουν τα βουνά κλεφτιά και τα λαγκάδια σκλάβους.</a:t>
            </a:r>
            <a:br>
              <a:rPr lang="el-GR" sz="2400" smtClean="0"/>
            </a:br>
            <a:r>
              <a:rPr lang="el-GR" sz="2400" smtClean="0"/>
              <a:t>Έχω και το χρυσόν αϊτό, το χρυσοπλουμισμένο, </a:t>
            </a:r>
            <a:br>
              <a:rPr lang="el-GR" sz="2400" smtClean="0"/>
            </a:br>
            <a:r>
              <a:rPr lang="el-GR" sz="2400" smtClean="0"/>
              <a:t>πάνω στην πέτρα κάθεται και με τον ήλιο λέγει:</a:t>
            </a:r>
            <a:br>
              <a:rPr lang="el-GR" sz="2400" smtClean="0"/>
            </a:br>
            <a:r>
              <a:rPr lang="el-GR" sz="2400" smtClean="0"/>
              <a:t>-"Ήλιε μ', δεν κρους τ' από ταχύ, μόν' κρους το μεσημέρι,</a:t>
            </a:r>
            <a:br>
              <a:rPr lang="el-GR" sz="2400" smtClean="0"/>
            </a:br>
            <a:r>
              <a:rPr lang="el-GR" sz="2400" smtClean="0"/>
              <a:t>να ζεσταθούν τα νύχια μου, τα νυχοπόδαρά μου;".</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4500563" y="71438"/>
            <a:ext cx="4643437" cy="5857875"/>
          </a:xfrm>
        </p:spPr>
        <p:txBody>
          <a:bodyPr/>
          <a:lstStyle/>
          <a:p>
            <a:pPr algn="l" eaLnBrk="1" hangingPunct="1"/>
            <a:r>
              <a:rPr lang="el-GR" sz="2400" smtClean="0"/>
              <a:t>Ο Κίσσαβος αποτελεί έναν τεράστιο βοτανικό κήπο, για την αφθονία και ποικιλία της βλάστησής του. </a:t>
            </a:r>
            <a:r>
              <a:rPr lang="en-US" sz="2400" smtClean="0"/>
              <a:t/>
            </a:r>
            <a:br>
              <a:rPr lang="en-US" sz="2400" smtClean="0"/>
            </a:br>
            <a:r>
              <a:rPr lang="en-US" sz="2400" smtClean="0"/>
              <a:t/>
            </a:r>
            <a:br>
              <a:rPr lang="en-US" sz="2400" smtClean="0"/>
            </a:br>
            <a:r>
              <a:rPr lang="el-GR" sz="2400" smtClean="0"/>
              <a:t>Αείφυλλα-πλατύφυλλα, όπως αριές, κουτσουπιές, κουμαριές, ρείκια αλλά και άφθονα ποώδη (θυμάρι, ρίγανη) φύονται χαμηλά στο βουνό ενώ ψηλότερα επικρατούν οι βελανιδιές, οι καστανιές, οι κρανιές, τα σφενδάμια, οι φράξοι, οι φλαμουριές καθώς και η μαύρη πεύκη, με την οποία αναδασώθηκε ένα μικρό τμήμα αυτής της ζώνης</a:t>
            </a:r>
          </a:p>
        </p:txBody>
      </p:sp>
      <p:pic>
        <p:nvPicPr>
          <p:cNvPr id="22531" name="Picture 2"/>
          <p:cNvPicPr>
            <a:picLocks noChangeAspect="1" noChangeArrowheads="1"/>
          </p:cNvPicPr>
          <p:nvPr/>
        </p:nvPicPr>
        <p:blipFill>
          <a:blip r:embed="rId2"/>
          <a:srcRect/>
          <a:stretch>
            <a:fillRect/>
          </a:stretch>
        </p:blipFill>
        <p:spPr bwMode="auto">
          <a:xfrm>
            <a:off x="500063" y="357188"/>
            <a:ext cx="34544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4500563" y="71438"/>
            <a:ext cx="4643437" cy="5857875"/>
          </a:xfrm>
        </p:spPr>
        <p:txBody>
          <a:bodyPr/>
          <a:lstStyle/>
          <a:p>
            <a:pPr algn="l" eaLnBrk="1" hangingPunct="1"/>
            <a:r>
              <a:rPr lang="el-GR" sz="2200" smtClean="0"/>
              <a:t>Η κοιλάδα των Τεμπών είναι περιοχή ειδικής προστασίας και έχει</a:t>
            </a:r>
            <a:br>
              <a:rPr lang="el-GR" sz="2200" smtClean="0"/>
            </a:br>
            <a:r>
              <a:rPr lang="el-GR" sz="2200" smtClean="0"/>
              <a:t>χαρακτηριστεί τόπος ιδιαίτερου φυσικού κάλλους (Φ.Ε.Κ. 648 Β/68).</a:t>
            </a:r>
            <a:r>
              <a:rPr lang="en-US" sz="2200" smtClean="0"/>
              <a:t/>
            </a:r>
            <a:br>
              <a:rPr lang="en-US" sz="2200" smtClean="0"/>
            </a:br>
            <a:r>
              <a:rPr lang="en-US" sz="2200" smtClean="0"/>
              <a:t/>
            </a:r>
            <a:br>
              <a:rPr lang="en-US" sz="2200" smtClean="0"/>
            </a:br>
            <a:r>
              <a:rPr lang="el-GR" sz="2200" smtClean="0"/>
              <a:t>Το Δέλτα του Πηνειού αποτελεί καταφύγιο ή εκτροφείο θηραμάτων Απαγορεύεται η αλιεία σ’ αυτό κατά την περίοδο αναπαραγωγής.</a:t>
            </a:r>
            <a:br>
              <a:rPr lang="el-GR" sz="2200" smtClean="0"/>
            </a:br>
            <a:r>
              <a:rPr lang="el-GR" sz="2200" smtClean="0"/>
              <a:t/>
            </a:r>
            <a:br>
              <a:rPr lang="el-GR" sz="2200" smtClean="0"/>
            </a:br>
            <a:r>
              <a:rPr lang="el-GR" sz="2200" smtClean="0"/>
              <a:t>Ο Πηνειός με μήκος 205</a:t>
            </a:r>
            <a:r>
              <a:rPr lang="en-US" sz="2200" smtClean="0"/>
              <a:t> </a:t>
            </a:r>
            <a:r>
              <a:rPr lang="el-GR" sz="2200" smtClean="0"/>
              <a:t>χλμ. είναι ένα από τα μεγαλύτερα ελληνικά ποτάμια, κατέχοντας την 3η θέση μετά τον Αλιάκμονα (297χλμ.) και τον Αχελώο (220χλμ.).</a:t>
            </a:r>
          </a:p>
        </p:txBody>
      </p:sp>
      <p:pic>
        <p:nvPicPr>
          <p:cNvPr id="23555" name="Picture 2"/>
          <p:cNvPicPr>
            <a:picLocks noChangeAspect="1" noChangeArrowheads="1"/>
          </p:cNvPicPr>
          <p:nvPr/>
        </p:nvPicPr>
        <p:blipFill>
          <a:blip r:embed="rId2"/>
          <a:srcRect/>
          <a:stretch>
            <a:fillRect/>
          </a:stretch>
        </p:blipFill>
        <p:spPr bwMode="auto">
          <a:xfrm>
            <a:off x="142875" y="146050"/>
            <a:ext cx="4000500" cy="542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468313" y="404813"/>
            <a:ext cx="8229600" cy="5845175"/>
          </a:xfrm>
        </p:spPr>
        <p:txBody>
          <a:bodyPr/>
          <a:lstStyle/>
          <a:p>
            <a:pPr eaLnBrk="1" hangingPunct="1"/>
            <a:r>
              <a:rPr lang="el-GR" sz="3600" b="1" smtClean="0"/>
              <a:t>«Μονοπάτια</a:t>
            </a:r>
            <a:r>
              <a:rPr lang="en-US" sz="3600" b="1" smtClean="0"/>
              <a:t>…</a:t>
            </a:r>
            <a:r>
              <a:rPr lang="el-GR" sz="3600" b="1" smtClean="0"/>
              <a:t> της Πέτρας»</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7 - Ορθογώνιο"/>
          <p:cNvSpPr>
            <a:spLocks noChangeArrowheads="1"/>
          </p:cNvSpPr>
          <p:nvPr/>
        </p:nvSpPr>
        <p:spPr bwMode="auto">
          <a:xfrm>
            <a:off x="642910" y="1142984"/>
            <a:ext cx="3786188" cy="4302716"/>
          </a:xfrm>
          <a:prstGeom prst="rect">
            <a:avLst/>
          </a:prstGeom>
          <a:noFill/>
          <a:ln w="9525">
            <a:noFill/>
            <a:miter lim="800000"/>
            <a:headEnd/>
            <a:tailEnd/>
          </a:ln>
        </p:spPr>
        <p:txBody>
          <a:bodyPr>
            <a:spAutoFit/>
          </a:bodyPr>
          <a:lstStyle/>
          <a:p>
            <a:pPr eaLnBrk="0" hangingPunct="0">
              <a:spcBef>
                <a:spcPct val="20000"/>
              </a:spcBef>
            </a:pPr>
            <a:endParaRPr lang="el-GR" dirty="0"/>
          </a:p>
          <a:p>
            <a:pPr eaLnBrk="0" hangingPunct="0">
              <a:spcBef>
                <a:spcPct val="20000"/>
              </a:spcBef>
            </a:pPr>
            <a:r>
              <a:rPr lang="el-GR" dirty="0"/>
              <a:t>Η περιοχή της </a:t>
            </a:r>
            <a:r>
              <a:rPr lang="el-GR" dirty="0" err="1"/>
              <a:t>Αγιάς</a:t>
            </a:r>
            <a:r>
              <a:rPr lang="el-GR" dirty="0"/>
              <a:t> στα ανατολικά της Λάρισας προσφέρει στον φανατικό πεζοπόρο, στον περιπλανώμενο διαβάτη και στον απλό επισκέπτη, μικρό και μεγάλο, μια μοναδική ευκαιρία να εμβαθύνει στις ομορφιές, στη γοητεία, αλλά και σε πολλά μικρά «μυστικά» του ελληνικού φυσικού περιβάλλοντος: πρόκειται για το μονοπάτι, που ξεκινά από τη </a:t>
            </a:r>
            <a:r>
              <a:rPr lang="el-GR" dirty="0" err="1"/>
              <a:t>Μελιβοία</a:t>
            </a:r>
            <a:r>
              <a:rPr lang="el-GR" dirty="0"/>
              <a:t> για να καταλήξει στα παράλια του νομού της Λάρισας, το μονοπάτι </a:t>
            </a:r>
            <a:r>
              <a:rPr lang="el-GR" dirty="0" err="1"/>
              <a:t>Μελιβοίας</a:t>
            </a:r>
            <a:r>
              <a:rPr lang="el-GR" dirty="0"/>
              <a:t>-</a:t>
            </a:r>
            <a:r>
              <a:rPr lang="el-GR" dirty="0" err="1"/>
              <a:t>Σωτηρίτσας</a:t>
            </a:r>
            <a:r>
              <a:rPr lang="el-GR" dirty="0"/>
              <a:t>/</a:t>
            </a:r>
            <a:r>
              <a:rPr lang="el-GR" dirty="0" err="1"/>
              <a:t>Βελίκας</a:t>
            </a:r>
            <a:r>
              <a:rPr lang="el-GR" dirty="0"/>
              <a:t>. </a:t>
            </a:r>
            <a:r>
              <a:rPr lang="el-GR" dirty="0">
                <a:latin typeface="Calibri" pitchFamily="34" charset="0"/>
              </a:rPr>
              <a:t> </a:t>
            </a:r>
          </a:p>
        </p:txBody>
      </p:sp>
      <p:pic>
        <p:nvPicPr>
          <p:cNvPr id="8195" name="Picture 4" descr="PB060136"/>
          <p:cNvPicPr>
            <a:picLocks noChangeAspect="1" noChangeArrowheads="1"/>
          </p:cNvPicPr>
          <p:nvPr/>
        </p:nvPicPr>
        <p:blipFill>
          <a:blip r:embed="rId2"/>
          <a:srcRect/>
          <a:stretch>
            <a:fillRect/>
          </a:stretch>
        </p:blipFill>
        <p:spPr bwMode="auto">
          <a:xfrm>
            <a:off x="4714875" y="500063"/>
            <a:ext cx="4214813" cy="3162300"/>
          </a:xfrm>
          <a:prstGeom prst="rect">
            <a:avLst/>
          </a:prstGeom>
          <a:noFill/>
          <a:ln w="9525">
            <a:noFill/>
            <a:miter lim="800000"/>
            <a:headEnd/>
            <a:tailEnd/>
          </a:ln>
        </p:spPr>
      </p:pic>
      <p:sp>
        <p:nvSpPr>
          <p:cNvPr id="4" name="7 - Ορθογώνιο"/>
          <p:cNvSpPr>
            <a:spLocks noChangeArrowheads="1"/>
          </p:cNvSpPr>
          <p:nvPr/>
        </p:nvSpPr>
        <p:spPr bwMode="auto">
          <a:xfrm>
            <a:off x="500034" y="571480"/>
            <a:ext cx="5857889" cy="701731"/>
          </a:xfrm>
          <a:prstGeom prst="rect">
            <a:avLst/>
          </a:prstGeom>
          <a:noFill/>
          <a:ln w="9525">
            <a:noFill/>
            <a:miter lim="800000"/>
            <a:headEnd/>
            <a:tailEnd/>
          </a:ln>
        </p:spPr>
        <p:txBody>
          <a:bodyPr wrap="square">
            <a:spAutoFit/>
          </a:bodyPr>
          <a:lstStyle/>
          <a:p>
            <a:pPr eaLnBrk="0" hangingPunct="0">
              <a:spcBef>
                <a:spcPct val="20000"/>
              </a:spcBef>
            </a:pPr>
            <a:r>
              <a:rPr lang="el-GR" b="1" dirty="0"/>
              <a:t>«ΤΟ ΜΟΝΟΠΑΤΙ ΤΗΣ ΜΕΛΙΒΟΙΑΣ»</a:t>
            </a:r>
          </a:p>
          <a:p>
            <a:pPr eaLnBrk="0" hangingPunct="0">
              <a:spcBef>
                <a:spcPct val="20000"/>
              </a:spcBef>
            </a:pP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ICT0268"/>
          <p:cNvPicPr>
            <a:picLocks noChangeAspect="1" noChangeArrowheads="1"/>
          </p:cNvPicPr>
          <p:nvPr/>
        </p:nvPicPr>
        <p:blipFill>
          <a:blip r:embed="rId3"/>
          <a:srcRect/>
          <a:stretch>
            <a:fillRect/>
          </a:stretch>
        </p:blipFill>
        <p:spPr bwMode="auto">
          <a:xfrm>
            <a:off x="1214414" y="1428736"/>
            <a:ext cx="6266911" cy="4670632"/>
          </a:xfrm>
          <a:prstGeom prst="rect">
            <a:avLst/>
          </a:prstGeom>
          <a:noFill/>
          <a:ln w="9525">
            <a:noFill/>
            <a:miter lim="800000"/>
            <a:headEnd/>
            <a:tailEnd/>
          </a:ln>
        </p:spPr>
      </p:pic>
      <p:sp>
        <p:nvSpPr>
          <p:cNvPr id="3" name="7 - Ορθογώνιο"/>
          <p:cNvSpPr>
            <a:spLocks noChangeArrowheads="1"/>
          </p:cNvSpPr>
          <p:nvPr/>
        </p:nvSpPr>
        <p:spPr bwMode="auto">
          <a:xfrm>
            <a:off x="714374" y="642938"/>
            <a:ext cx="5857889" cy="701731"/>
          </a:xfrm>
          <a:prstGeom prst="rect">
            <a:avLst/>
          </a:prstGeom>
          <a:noFill/>
          <a:ln w="9525">
            <a:noFill/>
            <a:miter lim="800000"/>
            <a:headEnd/>
            <a:tailEnd/>
          </a:ln>
        </p:spPr>
        <p:txBody>
          <a:bodyPr wrap="square">
            <a:spAutoFit/>
          </a:bodyPr>
          <a:lstStyle/>
          <a:p>
            <a:pPr eaLnBrk="0" hangingPunct="0">
              <a:spcBef>
                <a:spcPct val="20000"/>
              </a:spcBef>
            </a:pPr>
            <a:r>
              <a:rPr lang="el-GR" b="1" dirty="0"/>
              <a:t>«ΤΟ ΜΟΝΟΠΑΤΙ ΤΗΣ ΜΕΛΙΒΟΙΑΣ»</a:t>
            </a:r>
          </a:p>
          <a:p>
            <a:pPr eaLnBrk="0" hangingPunct="0">
              <a:spcBef>
                <a:spcPct val="20000"/>
              </a:spcBef>
            </a:pPr>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71472" y="1357299"/>
            <a:ext cx="3786214" cy="5355312"/>
          </a:xfrm>
          <a:prstGeom prst="rect">
            <a:avLst/>
          </a:prstGeom>
        </p:spPr>
        <p:txBody>
          <a:bodyPr wrap="square">
            <a:spAutoFit/>
          </a:bodyPr>
          <a:lstStyle/>
          <a:p>
            <a:pPr lvl="0" eaLnBrk="0" hangingPunct="0">
              <a:spcBef>
                <a:spcPct val="20000"/>
              </a:spcBef>
            </a:pPr>
            <a:r>
              <a:rPr lang="el-GR" dirty="0"/>
              <a:t>Το ΚΠΕ Κισσάβου – Ελασσόνας επιδιώκει να </a:t>
            </a:r>
            <a:r>
              <a:rPr lang="el-GR" b="1" dirty="0"/>
              <a:t>αναδείξει και να προβάλλει φυσικές περιοχές </a:t>
            </a:r>
            <a:r>
              <a:rPr lang="el-GR" dirty="0"/>
              <a:t>εξαιρετικού φυσικού κάλλους και γι' αυτό έχει εντάξει στο πρόγραμμά του «Μονοπάτια της Πέτρας και του Δάσους στον Κίσσαβο» εκπαιδευτική επίσκεψη στο πεδίο αυτό, συγκεκριμένα στο τμήμα του από τη </a:t>
            </a:r>
            <a:r>
              <a:rPr lang="el-GR" dirty="0" err="1"/>
              <a:t>Μελιβοία</a:t>
            </a:r>
            <a:r>
              <a:rPr lang="el-GR" dirty="0"/>
              <a:t> έως και την Άνω </a:t>
            </a:r>
            <a:r>
              <a:rPr lang="el-GR" dirty="0" err="1"/>
              <a:t>Σωτηρίτσα</a:t>
            </a:r>
            <a:r>
              <a:rPr lang="el-GR" dirty="0"/>
              <a:t>. Θεωρούμε ότι η βιωματική εμπειρία που αποκτούν </a:t>
            </a:r>
            <a:r>
              <a:rPr lang="el-GR" b="1" dirty="0"/>
              <a:t>οι εκπαιδευτικοί και οι μαθητές, καθώς και οι ενήλικοι συμμετέχοντες των σεμιναρίων </a:t>
            </a:r>
            <a:r>
              <a:rPr lang="el-GR" dirty="0"/>
              <a:t>μας, μπορεί να γίνει κίνητρο για ευρύτερη περιβαλλοντική και </a:t>
            </a:r>
            <a:r>
              <a:rPr lang="el-GR" dirty="0" err="1"/>
              <a:t>αειφορική</a:t>
            </a:r>
            <a:r>
              <a:rPr lang="el-GR" dirty="0"/>
              <a:t> ευαισθητοποίησή τους με μακροπρόθεσμα οφέλη.</a:t>
            </a:r>
            <a:r>
              <a:rPr kumimoji="0" lang="el-GR" b="0" i="0" u="none" strike="noStrike" cap="none" normalizeH="0" baseline="0" dirty="0" smtClean="0">
                <a:ln>
                  <a:noFill/>
                </a:ln>
                <a:solidFill>
                  <a:schemeClr val="tx1"/>
                </a:solidFill>
                <a:effectLst/>
                <a:latin typeface="Calibri" pitchFamily="34" charset="0"/>
              </a:rPr>
              <a:t> </a:t>
            </a:r>
            <a:endParaRPr kumimoji="0" lang="el-GR" b="0" i="0" u="none" strike="noStrike" cap="none" normalizeH="0" baseline="0" dirty="0" smtClean="0">
              <a:ln>
                <a:noFill/>
              </a:ln>
              <a:solidFill>
                <a:schemeClr val="tx1"/>
              </a:solidFill>
              <a:effectLst/>
              <a:latin typeface="Calibri" pitchFamily="34" charset="0"/>
            </a:endParaRPr>
          </a:p>
        </p:txBody>
      </p:sp>
      <p:sp>
        <p:nvSpPr>
          <p:cNvPr id="4" name="7 - Ορθογώνιο"/>
          <p:cNvSpPr>
            <a:spLocks noChangeArrowheads="1"/>
          </p:cNvSpPr>
          <p:nvPr/>
        </p:nvSpPr>
        <p:spPr bwMode="auto">
          <a:xfrm>
            <a:off x="714374" y="642938"/>
            <a:ext cx="5857889" cy="701731"/>
          </a:xfrm>
          <a:prstGeom prst="rect">
            <a:avLst/>
          </a:prstGeom>
          <a:noFill/>
          <a:ln w="9525">
            <a:noFill/>
            <a:miter lim="800000"/>
            <a:headEnd/>
            <a:tailEnd/>
          </a:ln>
        </p:spPr>
        <p:txBody>
          <a:bodyPr wrap="square">
            <a:spAutoFit/>
          </a:bodyPr>
          <a:lstStyle/>
          <a:p>
            <a:pPr eaLnBrk="0" hangingPunct="0">
              <a:spcBef>
                <a:spcPct val="20000"/>
              </a:spcBef>
            </a:pPr>
            <a:r>
              <a:rPr lang="el-GR" b="1" dirty="0"/>
              <a:t>«ΤΟ ΜΟΝΟΠΑΤΙ ΤΗΣ ΜΕΛΙΒΟΙΑΣ»</a:t>
            </a:r>
          </a:p>
          <a:p>
            <a:pPr eaLnBrk="0" hangingPunct="0">
              <a:spcBef>
                <a:spcPct val="20000"/>
              </a:spcBef>
            </a:pPr>
            <a:endParaRPr lang="el-GR" dirty="0"/>
          </a:p>
        </p:txBody>
      </p:sp>
      <p:pic>
        <p:nvPicPr>
          <p:cNvPr id="5" name="Picture 7" descr="DSC_0389"/>
          <p:cNvPicPr>
            <a:picLocks noChangeAspect="1" noChangeArrowheads="1"/>
          </p:cNvPicPr>
          <p:nvPr/>
        </p:nvPicPr>
        <p:blipFill>
          <a:blip r:embed="rId2" cstate="print"/>
          <a:srcRect/>
          <a:stretch>
            <a:fillRect/>
          </a:stretch>
        </p:blipFill>
        <p:spPr bwMode="auto">
          <a:xfrm>
            <a:off x="4429124" y="1428736"/>
            <a:ext cx="4455886" cy="334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7 - Ορθογώνιο"/>
          <p:cNvSpPr>
            <a:spLocks noChangeArrowheads="1"/>
          </p:cNvSpPr>
          <p:nvPr/>
        </p:nvSpPr>
        <p:spPr bwMode="auto">
          <a:xfrm>
            <a:off x="285720" y="1285860"/>
            <a:ext cx="4786314" cy="4801314"/>
          </a:xfrm>
          <a:prstGeom prst="rect">
            <a:avLst/>
          </a:prstGeom>
          <a:noFill/>
          <a:ln w="9525">
            <a:noFill/>
            <a:miter lim="800000"/>
            <a:headEnd/>
            <a:tailEnd/>
          </a:ln>
        </p:spPr>
        <p:txBody>
          <a:bodyPr wrap="square">
            <a:spAutoFit/>
          </a:bodyPr>
          <a:lstStyle/>
          <a:p>
            <a:pPr eaLnBrk="0" hangingPunct="0">
              <a:spcBef>
                <a:spcPct val="20000"/>
              </a:spcBef>
            </a:pPr>
            <a:r>
              <a:rPr lang="el-GR" dirty="0" smtClean="0"/>
              <a:t>Το </a:t>
            </a:r>
            <a:r>
              <a:rPr lang="el-GR" dirty="0" err="1"/>
              <a:t>Μεγαλόβρυσο</a:t>
            </a:r>
            <a:r>
              <a:rPr lang="el-GR" dirty="0"/>
              <a:t>, η άλλοτε </a:t>
            </a:r>
            <a:r>
              <a:rPr lang="el-GR" b="1" dirty="0" err="1"/>
              <a:t>Νιβόλιανη</a:t>
            </a:r>
            <a:r>
              <a:rPr lang="el-GR" dirty="0"/>
              <a:t>, κατέχει ξεχωριστή θέση ανάμεσα στους οικισμούς του Κισσάβου. Η παλαιότερη ονομασία σημαίνει, σε ελεύθερη μετάφραση, «ουράνια πόλη», ενώ η ελληνική ονομασία αποτελεί σαφώς παραπομπή στο άφθονο νερό που έτρεχε από </a:t>
            </a:r>
            <a:r>
              <a:rPr lang="el-GR" b="1" dirty="0"/>
              <a:t>25 πηγές</a:t>
            </a:r>
            <a:r>
              <a:rPr lang="el-GR" dirty="0"/>
              <a:t>, των οποίων μαρτυρίες είναι οι πολλές βρύσες που υπάρχουν στο χωριό, έστω κι αν κάμποσες στέρεψαν. Από την άλλη, ο «ουράνιος» χαρακτήρας του χωριού, που αποτελεί και παραδοσιακό οικισμό με πανέμορφα σπίτια και αρχοντικά </a:t>
            </a:r>
            <a:r>
              <a:rPr lang="el-GR" b="1" dirty="0"/>
              <a:t>και κυρίαρχο υλικό την πέτρα</a:t>
            </a:r>
            <a:r>
              <a:rPr lang="el-GR" dirty="0"/>
              <a:t>, δικαιολογείται από την θέα που έχει ο επισκέπτης της περιοχής, όταν στρέφει το βλέμμα του προς τα πάνω: το χωριό είναι χτισμένο τόσο ψηλά που αγγίζει τον ουρανό. </a:t>
            </a:r>
            <a:r>
              <a:rPr lang="el-GR" dirty="0">
                <a:latin typeface="Calibri" pitchFamily="34" charset="0"/>
              </a:rPr>
              <a:t> </a:t>
            </a:r>
          </a:p>
        </p:txBody>
      </p:sp>
      <p:pic>
        <p:nvPicPr>
          <p:cNvPr id="12291" name="Picture 5" descr="ΤΟ ΜΕΓΑΛΟΒΡΥΣΟ ΑΓΙΑΣ ΚΑΙ ΤΟ ΜΟΝΟΠΑΤΙ ΤΟΥ"/>
          <p:cNvPicPr>
            <a:picLocks noChangeAspect="1" noChangeArrowheads="1"/>
          </p:cNvPicPr>
          <p:nvPr/>
        </p:nvPicPr>
        <p:blipFill>
          <a:blip r:embed="rId2"/>
          <a:srcRect/>
          <a:stretch>
            <a:fillRect/>
          </a:stretch>
        </p:blipFill>
        <p:spPr bwMode="auto">
          <a:xfrm>
            <a:off x="5143504" y="1571612"/>
            <a:ext cx="3817937" cy="4643438"/>
          </a:xfrm>
          <a:prstGeom prst="rect">
            <a:avLst/>
          </a:prstGeom>
          <a:noFill/>
          <a:ln w="9525">
            <a:noFill/>
            <a:miter lim="800000"/>
            <a:headEnd/>
            <a:tailEnd/>
          </a:ln>
        </p:spPr>
      </p:pic>
      <p:sp>
        <p:nvSpPr>
          <p:cNvPr id="4" name="3 - Ορθογώνιο"/>
          <p:cNvSpPr/>
          <p:nvPr/>
        </p:nvSpPr>
        <p:spPr>
          <a:xfrm>
            <a:off x="500034" y="357166"/>
            <a:ext cx="6500858" cy="369332"/>
          </a:xfrm>
          <a:prstGeom prst="rect">
            <a:avLst/>
          </a:prstGeom>
        </p:spPr>
        <p:txBody>
          <a:bodyPr wrap="square">
            <a:spAutoFit/>
          </a:bodyPr>
          <a:lstStyle/>
          <a:p>
            <a:pPr eaLnBrk="0" hangingPunct="0">
              <a:spcBef>
                <a:spcPct val="20000"/>
              </a:spcBef>
            </a:pPr>
            <a:r>
              <a:rPr lang="el-GR" b="1" u="sng" dirty="0" smtClean="0"/>
              <a:t>«ΤΟ ΜΕΓΑΛΟΒΡΥΣΟ ΑΓΙΑΣ ΚΑΙ ΤΟ ΜΟΝΟΠΑΤΙ ΤΟΥ»</a:t>
            </a:r>
            <a:endParaRPr lang="el-GR"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type="body" idx="1"/>
          </p:nvPr>
        </p:nvSpPr>
        <p:spPr>
          <a:xfrm>
            <a:off x="285720" y="1000108"/>
            <a:ext cx="5257808" cy="4900634"/>
          </a:xfrm>
        </p:spPr>
        <p:txBody>
          <a:bodyPr/>
          <a:lstStyle/>
          <a:p>
            <a:pPr>
              <a:lnSpc>
                <a:spcPct val="80000"/>
              </a:lnSpc>
              <a:buNone/>
            </a:pPr>
            <a:r>
              <a:rPr lang="el-GR" sz="1800" dirty="0" smtClean="0">
                <a:latin typeface="Arial" charset="0"/>
              </a:rPr>
              <a:t>Η περήφανη θέση του μπορεί μάλιστα να γίνει αμεσότερα αισθητή, έστω και με λίγη σωματική κούραση, αν κάποιος αποφασίσει να μην ανέβει από τον αμαξιτό δρόμο με το αυτοκίνητο, αλλά προτιμήσει να ακολουθήσει το παραδοσιακό μονοπάτι που συνδέει το </a:t>
            </a:r>
            <a:r>
              <a:rPr lang="el-GR" sz="1800" dirty="0" smtClean="0">
                <a:latin typeface="Arial" charset="0"/>
              </a:rPr>
              <a:t>χωριό </a:t>
            </a:r>
            <a:r>
              <a:rPr lang="el-GR" sz="1800" dirty="0" smtClean="0">
                <a:latin typeface="Arial" charset="0"/>
              </a:rPr>
              <a:t>με </a:t>
            </a:r>
            <a:r>
              <a:rPr lang="el-GR" sz="1800" dirty="0" smtClean="0"/>
              <a:t> </a:t>
            </a:r>
            <a:r>
              <a:rPr lang="el-GR" sz="1800" dirty="0" smtClean="0">
                <a:latin typeface="Arial" charset="0"/>
              </a:rPr>
              <a:t>την Αγιά. </a:t>
            </a:r>
            <a:r>
              <a:rPr lang="el-GR" sz="1800" dirty="0" smtClean="0">
                <a:latin typeface="Arial" charset="0"/>
                <a:hlinkClick r:id="rId2" tooltip="ΤΟ ΜΕΓΑΛΟΒΡΥΣΟ ΑΓΙΑΣ ΚΑΙ ΤΟ ΜΟΝΟΠΑΤΙ ΤΟΥ"/>
              </a:rPr>
              <a:t> </a:t>
            </a:r>
            <a:endParaRPr lang="el-GR" sz="1800" dirty="0" smtClean="0">
              <a:latin typeface="Arial" charset="0"/>
            </a:endParaRPr>
          </a:p>
          <a:p>
            <a:pPr>
              <a:lnSpc>
                <a:spcPct val="80000"/>
              </a:lnSpc>
              <a:buNone/>
            </a:pPr>
            <a:endParaRPr lang="el-GR" sz="1800" dirty="0" smtClean="0">
              <a:latin typeface="Arial" charset="0"/>
            </a:endParaRPr>
          </a:p>
          <a:p>
            <a:pPr>
              <a:lnSpc>
                <a:spcPct val="80000"/>
              </a:lnSpc>
              <a:buNone/>
            </a:pPr>
            <a:r>
              <a:rPr lang="el-GR" sz="1800" dirty="0" smtClean="0">
                <a:latin typeface="Arial" charset="0"/>
              </a:rPr>
              <a:t>Το </a:t>
            </a:r>
            <a:r>
              <a:rPr lang="el-GR" sz="1800" dirty="0" smtClean="0">
                <a:latin typeface="Arial" charset="0"/>
              </a:rPr>
              <a:t>μονοπάτι αυτό προσφέρει τα πάντα: υπέροχη θέα προς το </a:t>
            </a:r>
            <a:r>
              <a:rPr lang="el-GR" sz="1800" dirty="0" err="1" smtClean="0">
                <a:latin typeface="Arial" charset="0"/>
              </a:rPr>
              <a:t>Μαυροβούνι</a:t>
            </a:r>
            <a:r>
              <a:rPr lang="el-GR" sz="1800" dirty="0" smtClean="0">
                <a:latin typeface="Arial" charset="0"/>
              </a:rPr>
              <a:t>, γνωριμία με την πλούσια βλάστηση του βουνού, επικοινωνία με τη φύση, ματιές προς το απέραντο γαλάζιο, αλλά και την ατμόσφαιρα μιας άλλης εποχής, τότε που τα καλντερίμια του μονοπατιού ήταν ο μόνος τρόπος για ζώα και ανθρώπους –και στη διάρκεια πολλής ώρας ιδιαίτερα κατά την ανάβαση- για επαφή με τη μικρή πόλη στους πρόποδες του βουνού. </a:t>
            </a:r>
            <a:endParaRPr lang="el-GR" sz="1800" dirty="0" smtClean="0">
              <a:latin typeface="Arial" charset="0"/>
            </a:endParaRPr>
          </a:p>
          <a:p>
            <a:pPr>
              <a:lnSpc>
                <a:spcPct val="80000"/>
              </a:lnSpc>
              <a:buNone/>
            </a:pPr>
            <a:endParaRPr lang="el-GR" sz="1800" dirty="0" smtClean="0">
              <a:latin typeface="Arial" charset="0"/>
            </a:endParaRPr>
          </a:p>
          <a:p>
            <a:pPr>
              <a:lnSpc>
                <a:spcPct val="80000"/>
              </a:lnSpc>
              <a:buNone/>
            </a:pPr>
            <a:r>
              <a:rPr lang="el-GR" sz="1800" dirty="0" smtClean="0">
                <a:latin typeface="Arial" charset="0"/>
              </a:rPr>
              <a:t>Ένα </a:t>
            </a:r>
            <a:r>
              <a:rPr lang="el-GR" sz="1800" dirty="0" smtClean="0">
                <a:latin typeface="Arial" charset="0"/>
              </a:rPr>
              <a:t>πολύ ωφέλιμο μάθημα οικολογίας και παραδοσιακού πολιτισμού ο συνδυασμός της διάβασης του μονοπατιού και της περιήγησης μέσα στο χωριό …</a:t>
            </a:r>
            <a:r>
              <a:rPr lang="el-GR" sz="1800" dirty="0" smtClean="0"/>
              <a:t> </a:t>
            </a:r>
          </a:p>
        </p:txBody>
      </p:sp>
      <p:sp>
        <p:nvSpPr>
          <p:cNvPr id="4" name="3 - Ορθογώνιο"/>
          <p:cNvSpPr/>
          <p:nvPr/>
        </p:nvSpPr>
        <p:spPr>
          <a:xfrm>
            <a:off x="500034" y="357166"/>
            <a:ext cx="6500858" cy="369332"/>
          </a:xfrm>
          <a:prstGeom prst="rect">
            <a:avLst/>
          </a:prstGeom>
        </p:spPr>
        <p:txBody>
          <a:bodyPr wrap="square">
            <a:spAutoFit/>
          </a:bodyPr>
          <a:lstStyle/>
          <a:p>
            <a:pPr eaLnBrk="0" hangingPunct="0">
              <a:spcBef>
                <a:spcPct val="20000"/>
              </a:spcBef>
            </a:pPr>
            <a:r>
              <a:rPr lang="el-GR" b="1" u="sng" dirty="0" smtClean="0"/>
              <a:t>«ΤΟ ΜΕΓΑΛΟΒΡΥΣΟ ΑΓΙΑΣ ΚΑΙ ΤΟ ΜΟΝΟΠΑΤΙ ΤΟΥ»</a:t>
            </a:r>
            <a:endParaRPr lang="el-GR" b="1" dirty="0"/>
          </a:p>
        </p:txBody>
      </p:sp>
      <p:pic>
        <p:nvPicPr>
          <p:cNvPr id="5" name="Picture 4" descr="GAN_0270f"/>
          <p:cNvPicPr>
            <a:picLocks noChangeAspect="1" noChangeArrowheads="1"/>
          </p:cNvPicPr>
          <p:nvPr/>
        </p:nvPicPr>
        <p:blipFill>
          <a:blip r:embed="rId3" cstate="print"/>
          <a:srcRect/>
          <a:stretch>
            <a:fillRect/>
          </a:stretch>
        </p:blipFill>
        <p:spPr bwMode="auto">
          <a:xfrm>
            <a:off x="5343556" y="2571744"/>
            <a:ext cx="3657600" cy="24479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GAN_0330f"/>
          <p:cNvPicPr>
            <a:picLocks noChangeAspect="1" noChangeArrowheads="1"/>
          </p:cNvPicPr>
          <p:nvPr/>
        </p:nvPicPr>
        <p:blipFill>
          <a:blip r:embed="rId2"/>
          <a:srcRect/>
          <a:stretch>
            <a:fillRect/>
          </a:stretch>
        </p:blipFill>
        <p:spPr bwMode="auto">
          <a:xfrm>
            <a:off x="3643306" y="3000372"/>
            <a:ext cx="5231017" cy="3500462"/>
          </a:xfrm>
          <a:prstGeom prst="rect">
            <a:avLst/>
          </a:prstGeom>
          <a:noFill/>
          <a:ln w="9525">
            <a:noFill/>
            <a:miter lim="800000"/>
            <a:headEnd/>
            <a:tailEnd/>
          </a:ln>
        </p:spPr>
      </p:pic>
      <p:sp>
        <p:nvSpPr>
          <p:cNvPr id="5" name="4 - Ορθογώνιο"/>
          <p:cNvSpPr/>
          <p:nvPr/>
        </p:nvSpPr>
        <p:spPr>
          <a:xfrm>
            <a:off x="500034" y="357166"/>
            <a:ext cx="6500858" cy="369332"/>
          </a:xfrm>
          <a:prstGeom prst="rect">
            <a:avLst/>
          </a:prstGeom>
        </p:spPr>
        <p:txBody>
          <a:bodyPr wrap="square">
            <a:spAutoFit/>
          </a:bodyPr>
          <a:lstStyle/>
          <a:p>
            <a:pPr eaLnBrk="0" hangingPunct="0">
              <a:spcBef>
                <a:spcPct val="20000"/>
              </a:spcBef>
            </a:pPr>
            <a:r>
              <a:rPr lang="el-GR" b="1" u="sng" dirty="0" smtClean="0"/>
              <a:t>«ΤΟ ΜΕΓΑΛΟΒΡΥΣΟ ΑΓΙΑΣ ΚΑΙ ΤΟ ΜΟΝΟΠΑΤΙ ΤΟΥ»</a:t>
            </a:r>
            <a:endParaRPr lang="el-GR" b="1" dirty="0"/>
          </a:p>
        </p:txBody>
      </p:sp>
      <p:sp>
        <p:nvSpPr>
          <p:cNvPr id="7" name="7 - Ορθογώνιο"/>
          <p:cNvSpPr>
            <a:spLocks noChangeArrowheads="1"/>
          </p:cNvSpPr>
          <p:nvPr/>
        </p:nvSpPr>
        <p:spPr bwMode="auto">
          <a:xfrm>
            <a:off x="642910" y="1000108"/>
            <a:ext cx="7715304" cy="4690515"/>
          </a:xfrm>
          <a:prstGeom prst="rect">
            <a:avLst/>
          </a:prstGeom>
          <a:noFill/>
          <a:ln w="9525">
            <a:noFill/>
            <a:miter lim="800000"/>
            <a:headEnd/>
            <a:tailEnd/>
          </a:ln>
        </p:spPr>
        <p:txBody>
          <a:bodyPr wrap="square">
            <a:spAutoFit/>
          </a:bodyPr>
          <a:lstStyle/>
          <a:p>
            <a:pPr eaLnBrk="0" hangingPunct="0">
              <a:spcBef>
                <a:spcPct val="20000"/>
              </a:spcBef>
            </a:pPr>
            <a:r>
              <a:rPr lang="el-GR" dirty="0" smtClean="0"/>
              <a:t>Δράσεις στο </a:t>
            </a:r>
            <a:r>
              <a:rPr lang="el-GR" dirty="0" err="1" smtClean="0"/>
              <a:t>Μεγαλόβρυσο</a:t>
            </a:r>
            <a:endParaRPr lang="el-GR" dirty="0" smtClean="0"/>
          </a:p>
          <a:p>
            <a:pPr eaLnBrk="0" hangingPunct="0">
              <a:spcBef>
                <a:spcPct val="20000"/>
              </a:spcBef>
              <a:buFont typeface="Arial" pitchFamily="34" charset="0"/>
              <a:buChar char="•"/>
            </a:pPr>
            <a:endParaRPr lang="el-GR" dirty="0"/>
          </a:p>
          <a:p>
            <a:pPr eaLnBrk="0" hangingPunct="0">
              <a:spcBef>
                <a:spcPct val="20000"/>
              </a:spcBef>
              <a:buFont typeface="Arial" pitchFamily="34" charset="0"/>
              <a:buChar char="•"/>
            </a:pPr>
            <a:r>
              <a:rPr lang="el-GR" dirty="0" smtClean="0"/>
              <a:t> Επίσκεψη στο παλιό σχολείο</a:t>
            </a:r>
          </a:p>
          <a:p>
            <a:pPr eaLnBrk="0" hangingPunct="0">
              <a:spcBef>
                <a:spcPct val="20000"/>
              </a:spcBef>
              <a:buFont typeface="Arial" pitchFamily="34" charset="0"/>
              <a:buChar char="•"/>
            </a:pPr>
            <a:r>
              <a:rPr lang="el-GR" dirty="0"/>
              <a:t> </a:t>
            </a:r>
            <a:r>
              <a:rPr lang="el-GR" dirty="0" smtClean="0"/>
              <a:t>Βιωματικά παιχνίδια στην </a:t>
            </a:r>
            <a:r>
              <a:rPr lang="el-GR" dirty="0" err="1" smtClean="0"/>
              <a:t>πετρόχτιστη</a:t>
            </a:r>
            <a:r>
              <a:rPr lang="el-GR" dirty="0" smtClean="0"/>
              <a:t> πλατεία</a:t>
            </a:r>
          </a:p>
          <a:p>
            <a:pPr eaLnBrk="0" hangingPunct="0">
              <a:spcBef>
                <a:spcPct val="20000"/>
              </a:spcBef>
              <a:buFont typeface="Arial" pitchFamily="34" charset="0"/>
              <a:buChar char="•"/>
            </a:pPr>
            <a:r>
              <a:rPr lang="el-GR" dirty="0"/>
              <a:t> </a:t>
            </a:r>
            <a:r>
              <a:rPr lang="el-GR" dirty="0" smtClean="0"/>
              <a:t>Περιήγηση στο χωριό και αναγνώριση πέτρινων </a:t>
            </a:r>
            <a:r>
              <a:rPr lang="el-GR" dirty="0" err="1" smtClean="0"/>
              <a:t>κατασκεών</a:t>
            </a:r>
            <a:endParaRPr lang="el-GR" dirty="0" smtClean="0"/>
          </a:p>
          <a:p>
            <a:pPr lvl="1" eaLnBrk="0" hangingPunct="0">
              <a:spcBef>
                <a:spcPct val="20000"/>
              </a:spcBef>
              <a:buFont typeface="Arial" pitchFamily="34" charset="0"/>
              <a:buChar char="•"/>
            </a:pPr>
            <a:r>
              <a:rPr lang="el-GR" dirty="0" smtClean="0"/>
              <a:t>Εκκλησία</a:t>
            </a:r>
          </a:p>
          <a:p>
            <a:pPr lvl="1" eaLnBrk="0" hangingPunct="0">
              <a:spcBef>
                <a:spcPct val="20000"/>
              </a:spcBef>
              <a:buFont typeface="Arial" pitchFamily="34" charset="0"/>
              <a:buChar char="•"/>
            </a:pPr>
            <a:r>
              <a:rPr lang="el-GR" dirty="0" smtClean="0"/>
              <a:t>Σπίτια</a:t>
            </a:r>
          </a:p>
          <a:p>
            <a:pPr lvl="1" eaLnBrk="0" hangingPunct="0">
              <a:spcBef>
                <a:spcPct val="20000"/>
              </a:spcBef>
              <a:buFont typeface="Arial" pitchFamily="34" charset="0"/>
              <a:buChar char="•"/>
            </a:pPr>
            <a:r>
              <a:rPr lang="el-GR" dirty="0" smtClean="0"/>
              <a:t>Γεφύρια</a:t>
            </a:r>
          </a:p>
          <a:p>
            <a:pPr lvl="1" eaLnBrk="0" hangingPunct="0">
              <a:spcBef>
                <a:spcPct val="20000"/>
              </a:spcBef>
              <a:buFont typeface="Arial" pitchFamily="34" charset="0"/>
              <a:buChar char="•"/>
            </a:pPr>
            <a:r>
              <a:rPr lang="el-GR" dirty="0" smtClean="0"/>
              <a:t>Κρήνες</a:t>
            </a:r>
          </a:p>
          <a:p>
            <a:pPr lvl="1" eaLnBrk="0" hangingPunct="0">
              <a:spcBef>
                <a:spcPct val="20000"/>
              </a:spcBef>
              <a:buFont typeface="Arial" pitchFamily="34" charset="0"/>
              <a:buChar char="•"/>
            </a:pPr>
            <a:r>
              <a:rPr lang="el-GR" dirty="0" smtClean="0"/>
              <a:t>Πλατείες</a:t>
            </a:r>
          </a:p>
          <a:p>
            <a:pPr lvl="1" eaLnBrk="0" hangingPunct="0">
              <a:spcBef>
                <a:spcPct val="20000"/>
              </a:spcBef>
              <a:buFont typeface="Arial" pitchFamily="34" charset="0"/>
              <a:buChar char="•"/>
            </a:pPr>
            <a:r>
              <a:rPr lang="el-GR" dirty="0" smtClean="0"/>
              <a:t>Πεζούλια</a:t>
            </a:r>
          </a:p>
          <a:p>
            <a:pPr lvl="1" eaLnBrk="0" hangingPunct="0">
              <a:spcBef>
                <a:spcPct val="20000"/>
              </a:spcBef>
              <a:buFont typeface="Arial" pitchFamily="34" charset="0"/>
              <a:buChar char="•"/>
            </a:pPr>
            <a:r>
              <a:rPr lang="el-GR" dirty="0" smtClean="0"/>
              <a:t>κ.α.</a:t>
            </a:r>
          </a:p>
          <a:p>
            <a:pPr eaLnBrk="0" hangingPunct="0">
              <a:spcBef>
                <a:spcPct val="20000"/>
              </a:spcBef>
              <a:buFont typeface="Arial" pitchFamily="34" charset="0"/>
              <a:buChar char="•"/>
            </a:pPr>
            <a:r>
              <a:rPr lang="el-GR" dirty="0" smtClean="0"/>
              <a:t>Διάσχιση μονοπατιού</a:t>
            </a:r>
          </a:p>
          <a:p>
            <a:pPr eaLnBrk="0" hangingPunct="0">
              <a:spcBef>
                <a:spcPct val="20000"/>
              </a:spcBef>
            </a:pPr>
            <a:endParaRPr lang="el-GR"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3 - Θέση αριθμού διαφάνειας"/>
          <p:cNvSpPr>
            <a:spLocks noGrp="1"/>
          </p:cNvSpPr>
          <p:nvPr>
            <p:ph type="sldNum" sz="quarter" idx="12"/>
          </p:nvPr>
        </p:nvSpPr>
        <p:spPr/>
        <p:txBody>
          <a:bodyPr/>
          <a:lstStyle/>
          <a:p>
            <a:pPr>
              <a:defRPr/>
            </a:pPr>
            <a:fld id="{715E2E52-B8FB-4D79-81C3-37BA15EF5293}" type="slidenum">
              <a:rPr lang="el-GR"/>
              <a:pPr>
                <a:defRPr/>
              </a:pPr>
              <a:t>2</a:t>
            </a:fld>
            <a:endParaRPr lang="el-GR" dirty="0"/>
          </a:p>
        </p:txBody>
      </p:sp>
      <p:pic>
        <p:nvPicPr>
          <p:cNvPr id="7171" name="Picture 13" descr="XARTIS"/>
          <p:cNvPicPr>
            <a:picLocks noChangeAspect="1" noChangeArrowheads="1"/>
          </p:cNvPicPr>
          <p:nvPr/>
        </p:nvPicPr>
        <p:blipFill>
          <a:blip r:embed="rId2"/>
          <a:srcRect/>
          <a:stretch>
            <a:fillRect/>
          </a:stretch>
        </p:blipFill>
        <p:spPr bwMode="auto">
          <a:xfrm>
            <a:off x="346075" y="1484313"/>
            <a:ext cx="4513263" cy="2284412"/>
          </a:xfrm>
          <a:prstGeom prst="rect">
            <a:avLst/>
          </a:prstGeom>
          <a:noFill/>
          <a:ln w="9525">
            <a:noFill/>
            <a:miter lim="800000"/>
            <a:headEnd/>
            <a:tailEnd/>
          </a:ln>
        </p:spPr>
      </p:pic>
      <p:sp>
        <p:nvSpPr>
          <p:cNvPr id="8196" name="4 - Ορθογώνιο"/>
          <p:cNvSpPr>
            <a:spLocks noChangeArrowheads="1"/>
          </p:cNvSpPr>
          <p:nvPr/>
        </p:nvSpPr>
        <p:spPr bwMode="auto">
          <a:xfrm>
            <a:off x="5076825" y="1412875"/>
            <a:ext cx="3814763" cy="1200150"/>
          </a:xfrm>
          <a:prstGeom prst="rect">
            <a:avLst/>
          </a:prstGeom>
          <a:noFill/>
          <a:ln w="9525">
            <a:noFill/>
            <a:miter lim="800000"/>
            <a:headEnd/>
            <a:tailEnd/>
          </a:ln>
        </p:spPr>
        <p:txBody>
          <a:bodyPr>
            <a:spAutoFit/>
          </a:bodyPr>
          <a:lstStyle/>
          <a:p>
            <a:pPr algn="just">
              <a:lnSpc>
                <a:spcPct val="90000"/>
              </a:lnSpc>
              <a:defRPr/>
            </a:pPr>
            <a:r>
              <a:rPr lang="el-GR" sz="2000" dirty="0">
                <a:latin typeface="+mn-lt"/>
                <a:cs typeface="+mn-cs"/>
              </a:rPr>
              <a:t>Το </a:t>
            </a:r>
            <a:r>
              <a:rPr lang="el-GR" sz="2000" dirty="0">
                <a:latin typeface="+mn-lt"/>
                <a:cs typeface="+mn-cs"/>
              </a:rPr>
              <a:t>ΚΕΠΕΑ Ελασσόνας Κισσάβου </a:t>
            </a:r>
            <a:r>
              <a:rPr lang="el-GR" sz="2000" dirty="0" smtClean="0">
                <a:latin typeface="+mn-lt"/>
                <a:cs typeface="+mn-cs"/>
              </a:rPr>
              <a:t>– Μαυροβουνίου ιδρύθηκε </a:t>
            </a:r>
            <a:r>
              <a:rPr lang="el-GR" sz="2000" dirty="0">
                <a:latin typeface="+mn-lt"/>
                <a:cs typeface="+mn-cs"/>
              </a:rPr>
              <a:t>το 2008 και στεγάζεται σε μοντέρνο κτήριο στο κέντρο της Ελασσόνας.</a:t>
            </a:r>
          </a:p>
        </p:txBody>
      </p:sp>
      <p:sp>
        <p:nvSpPr>
          <p:cNvPr id="5" name="Rectangle 2"/>
          <p:cNvSpPr txBox="1">
            <a:spLocks noChangeArrowheads="1"/>
          </p:cNvSpPr>
          <p:nvPr/>
        </p:nvSpPr>
        <p:spPr>
          <a:xfrm>
            <a:off x="0" y="357166"/>
            <a:ext cx="9144000" cy="566737"/>
          </a:xfrm>
          <a:prstGeom prst="rect">
            <a:avLst/>
          </a:prstGeom>
        </p:spPr>
        <p:txBody>
          <a:bodyPr/>
          <a:lstStyle/>
          <a:p>
            <a:pPr algn="ctr">
              <a:defRPr/>
            </a:pPr>
            <a:r>
              <a:rPr lang="el-GR" sz="2800" b="1" i="1" dirty="0">
                <a:solidFill>
                  <a:schemeClr val="tx2"/>
                </a:solidFill>
                <a:latin typeface="+mn-lt"/>
                <a:ea typeface="+mj-ea"/>
                <a:cs typeface="+mj-cs"/>
              </a:rPr>
              <a:t>Ίδρυση και σκοποί του </a:t>
            </a:r>
            <a:r>
              <a:rPr lang="el-GR" sz="2800" b="1" i="1" dirty="0" smtClean="0">
                <a:solidFill>
                  <a:schemeClr val="tx2"/>
                </a:solidFill>
                <a:latin typeface="+mn-lt"/>
                <a:ea typeface="+mj-ea"/>
                <a:cs typeface="+mj-cs"/>
              </a:rPr>
              <a:t/>
            </a:r>
            <a:br>
              <a:rPr lang="el-GR" sz="2800" b="1" i="1" dirty="0" smtClean="0">
                <a:solidFill>
                  <a:schemeClr val="tx2"/>
                </a:solidFill>
                <a:latin typeface="+mn-lt"/>
                <a:ea typeface="+mj-ea"/>
                <a:cs typeface="+mj-cs"/>
              </a:rPr>
            </a:br>
            <a:r>
              <a:rPr lang="el-GR" sz="2800" b="1" i="1" dirty="0" smtClean="0">
                <a:solidFill>
                  <a:schemeClr val="tx2"/>
                </a:solidFill>
                <a:latin typeface="+mn-lt"/>
                <a:ea typeface="+mj-ea"/>
                <a:cs typeface="+mj-cs"/>
              </a:rPr>
              <a:t>ΚΕΠΕΑ </a:t>
            </a:r>
            <a:r>
              <a:rPr lang="el-GR" sz="2800" b="1" i="1" dirty="0">
                <a:solidFill>
                  <a:schemeClr val="tx2"/>
                </a:solidFill>
                <a:latin typeface="+mn-lt"/>
                <a:ea typeface="+mj-ea"/>
                <a:cs typeface="+mj-cs"/>
              </a:rPr>
              <a:t>Ελασσόνας Κισσάβου - Μαυροβουνίου</a:t>
            </a:r>
            <a:endParaRPr lang="en-GB" sz="2800" b="1" i="1" dirty="0">
              <a:solidFill>
                <a:schemeClr val="tx2"/>
              </a:solidFill>
              <a:latin typeface="+mn-lt"/>
              <a:ea typeface="+mj-ea"/>
              <a:cs typeface="+mj-cs"/>
            </a:endParaRPr>
          </a:p>
        </p:txBody>
      </p:sp>
      <p:pic>
        <p:nvPicPr>
          <p:cNvPr id="7175" name="Picture 4" descr="ELASSONA_KPE"/>
          <p:cNvPicPr>
            <a:picLocks noChangeAspect="1" noChangeArrowheads="1"/>
          </p:cNvPicPr>
          <p:nvPr/>
        </p:nvPicPr>
        <p:blipFill>
          <a:blip r:embed="rId3"/>
          <a:srcRect/>
          <a:stretch>
            <a:fillRect/>
          </a:stretch>
        </p:blipFill>
        <p:spPr bwMode="auto">
          <a:xfrm>
            <a:off x="5214942" y="3940175"/>
            <a:ext cx="3636962" cy="2917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500034" y="357166"/>
            <a:ext cx="6500858" cy="369332"/>
          </a:xfrm>
          <a:prstGeom prst="rect">
            <a:avLst/>
          </a:prstGeom>
        </p:spPr>
        <p:txBody>
          <a:bodyPr wrap="square">
            <a:spAutoFit/>
          </a:bodyPr>
          <a:lstStyle/>
          <a:p>
            <a:pPr eaLnBrk="0" hangingPunct="0">
              <a:spcBef>
                <a:spcPct val="20000"/>
              </a:spcBef>
            </a:pPr>
            <a:r>
              <a:rPr lang="el-GR" b="1" u="sng" dirty="0" smtClean="0"/>
              <a:t>«Το </a:t>
            </a:r>
            <a:r>
              <a:rPr lang="el-GR" b="1" u="sng" dirty="0" err="1" smtClean="0"/>
              <a:t>Μεταξοχώρι</a:t>
            </a:r>
            <a:r>
              <a:rPr lang="el-GR" b="1" u="sng" dirty="0" smtClean="0"/>
              <a:t> </a:t>
            </a:r>
            <a:r>
              <a:rPr lang="el-GR" b="1" u="sng" dirty="0" err="1" smtClean="0"/>
              <a:t>Αγιάς</a:t>
            </a:r>
            <a:r>
              <a:rPr lang="el-GR" b="1" u="sng" dirty="0" smtClean="0"/>
              <a:t>»</a:t>
            </a:r>
            <a:endParaRPr lang="el-GR" b="1" dirty="0"/>
          </a:p>
        </p:txBody>
      </p:sp>
      <p:pic>
        <p:nvPicPr>
          <p:cNvPr id="69634" name="Picture 2" descr="Μεταξοχώρι Λάρισας το ωραιότερο χωριό του Κισσάβου | travel.gr"/>
          <p:cNvPicPr>
            <a:picLocks noChangeAspect="1" noChangeArrowheads="1"/>
          </p:cNvPicPr>
          <p:nvPr/>
        </p:nvPicPr>
        <p:blipFill>
          <a:blip r:embed="rId2"/>
          <a:srcRect/>
          <a:stretch>
            <a:fillRect/>
          </a:stretch>
        </p:blipFill>
        <p:spPr bwMode="auto">
          <a:xfrm>
            <a:off x="4429124" y="3731960"/>
            <a:ext cx="3967172" cy="2664086"/>
          </a:xfrm>
          <a:prstGeom prst="rect">
            <a:avLst/>
          </a:prstGeom>
          <a:noFill/>
        </p:spPr>
      </p:pic>
      <p:sp>
        <p:nvSpPr>
          <p:cNvPr id="7" name="7 - Ορθογώνιο"/>
          <p:cNvSpPr>
            <a:spLocks noChangeArrowheads="1"/>
          </p:cNvSpPr>
          <p:nvPr/>
        </p:nvSpPr>
        <p:spPr bwMode="auto">
          <a:xfrm>
            <a:off x="642910" y="1000108"/>
            <a:ext cx="7715304" cy="2973122"/>
          </a:xfrm>
          <a:prstGeom prst="rect">
            <a:avLst/>
          </a:prstGeom>
          <a:noFill/>
          <a:ln w="9525">
            <a:noFill/>
            <a:miter lim="800000"/>
            <a:headEnd/>
            <a:tailEnd/>
          </a:ln>
        </p:spPr>
        <p:txBody>
          <a:bodyPr wrap="square">
            <a:spAutoFit/>
          </a:bodyPr>
          <a:lstStyle/>
          <a:p>
            <a:pPr eaLnBrk="0" hangingPunct="0">
              <a:spcBef>
                <a:spcPct val="20000"/>
              </a:spcBef>
              <a:buFont typeface="Arial" pitchFamily="34" charset="0"/>
              <a:buChar char="•"/>
            </a:pPr>
            <a:r>
              <a:rPr lang="el-GR" dirty="0" smtClean="0"/>
              <a:t>  Θεωρητικό κομμάτι στην </a:t>
            </a:r>
            <a:r>
              <a:rPr lang="el-GR" dirty="0" err="1" smtClean="0"/>
              <a:t>πλατανοσκέπαστη</a:t>
            </a:r>
            <a:r>
              <a:rPr lang="el-GR" dirty="0" smtClean="0"/>
              <a:t> πλατεία του χωριού</a:t>
            </a:r>
          </a:p>
          <a:p>
            <a:pPr eaLnBrk="0" hangingPunct="0">
              <a:spcBef>
                <a:spcPct val="20000"/>
              </a:spcBef>
              <a:buFont typeface="Arial" pitchFamily="34" charset="0"/>
              <a:buChar char="•"/>
            </a:pPr>
            <a:r>
              <a:rPr lang="el-GR" dirty="0"/>
              <a:t> </a:t>
            </a:r>
            <a:r>
              <a:rPr lang="el-GR" dirty="0" smtClean="0"/>
              <a:t> Αναφορά στην παλιά τέχνη της </a:t>
            </a:r>
            <a:r>
              <a:rPr lang="el-GR" dirty="0" err="1" smtClean="0"/>
              <a:t>συροτροφίας</a:t>
            </a:r>
            <a:r>
              <a:rPr lang="el-GR" dirty="0" smtClean="0"/>
              <a:t> και το μεταξοσκώληκα</a:t>
            </a:r>
          </a:p>
          <a:p>
            <a:pPr eaLnBrk="0" hangingPunct="0">
              <a:spcBef>
                <a:spcPct val="20000"/>
              </a:spcBef>
              <a:buFont typeface="Arial" pitchFamily="34" charset="0"/>
              <a:buChar char="•"/>
            </a:pPr>
            <a:r>
              <a:rPr lang="el-GR" dirty="0" smtClean="0"/>
              <a:t>  Περιήγηση στο χωριό και αναγνώριση πέτρινων κατασκευών</a:t>
            </a:r>
          </a:p>
          <a:p>
            <a:pPr lvl="1" eaLnBrk="0" hangingPunct="0">
              <a:spcBef>
                <a:spcPct val="20000"/>
              </a:spcBef>
              <a:buFont typeface="Arial" pitchFamily="34" charset="0"/>
              <a:buChar char="•"/>
            </a:pPr>
            <a:r>
              <a:rPr lang="el-GR" dirty="0" smtClean="0"/>
              <a:t>Εκκλησία, Σπίτια, Γεφύρια, Κρήνες, Πλατείες, Πεζούλια, Καλντερίμια, Πέτρινοι φούρνοι, Μαντρότοιχοι, κ.α.</a:t>
            </a:r>
          </a:p>
          <a:p>
            <a:pPr eaLnBrk="0" hangingPunct="0">
              <a:spcBef>
                <a:spcPct val="20000"/>
              </a:spcBef>
              <a:buFont typeface="Arial" pitchFamily="34" charset="0"/>
              <a:buChar char="•"/>
            </a:pPr>
            <a:r>
              <a:rPr lang="el-GR" dirty="0" smtClean="0"/>
              <a:t> Διάσχιση μονοπατιού</a:t>
            </a:r>
          </a:p>
          <a:p>
            <a:pPr eaLnBrk="0" hangingPunct="0">
              <a:spcBef>
                <a:spcPct val="20000"/>
              </a:spcBef>
              <a:buFont typeface="Arial" pitchFamily="34" charset="0"/>
              <a:buChar char="•"/>
            </a:pPr>
            <a:r>
              <a:rPr lang="el-GR" dirty="0"/>
              <a:t> </a:t>
            </a:r>
            <a:r>
              <a:rPr lang="el-GR" dirty="0" smtClean="0"/>
              <a:t>Βράχος Κοσμά του Αιτωλού</a:t>
            </a:r>
          </a:p>
          <a:p>
            <a:pPr eaLnBrk="0" hangingPunct="0">
              <a:spcBef>
                <a:spcPct val="20000"/>
              </a:spcBef>
              <a:buFont typeface="Arial" pitchFamily="34" charset="0"/>
              <a:buChar char="•"/>
            </a:pPr>
            <a:r>
              <a:rPr lang="el-GR" dirty="0" smtClean="0"/>
              <a:t> Επίσκεψη στο Παρθεναγωγείο </a:t>
            </a:r>
            <a:r>
              <a:rPr lang="el-GR" dirty="0" err="1" smtClean="0"/>
              <a:t>Αγιάς</a:t>
            </a:r>
            <a:endParaRPr lang="el-GR" dirty="0" smtClean="0"/>
          </a:p>
          <a:p>
            <a:pPr eaLnBrk="0" hangingPunct="0">
              <a:spcBef>
                <a:spcPct val="20000"/>
              </a:spcBef>
            </a:pPr>
            <a:endParaRPr lang="el-GR" dirty="0">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GAN_0192"/>
          <p:cNvPicPr>
            <a:picLocks noChangeAspect="1" noChangeArrowheads="1"/>
          </p:cNvPicPr>
          <p:nvPr/>
        </p:nvPicPr>
        <p:blipFill>
          <a:blip r:embed="rId2" cstate="print"/>
          <a:srcRect/>
          <a:stretch>
            <a:fillRect/>
          </a:stretch>
        </p:blipFill>
        <p:spPr bwMode="auto">
          <a:xfrm>
            <a:off x="1214438" y="1428750"/>
            <a:ext cx="6429375" cy="4821238"/>
          </a:xfrm>
          <a:prstGeom prst="rect">
            <a:avLst/>
          </a:prstGeom>
          <a:noFill/>
          <a:ln w="9525">
            <a:noFill/>
            <a:miter lim="800000"/>
            <a:headEnd/>
            <a:tailEnd/>
          </a:ln>
        </p:spPr>
      </p:pic>
      <p:graphicFrame>
        <p:nvGraphicFramePr>
          <p:cNvPr id="1030" name="Group 6"/>
          <p:cNvGraphicFramePr>
            <a:graphicFrameLocks noGrp="1"/>
          </p:cNvGraphicFramePr>
          <p:nvPr/>
        </p:nvGraphicFramePr>
        <p:xfrm>
          <a:off x="6191250" y="260350"/>
          <a:ext cx="2952750" cy="720725"/>
        </p:xfrm>
        <a:graphic>
          <a:graphicData uri="http://schemas.openxmlformats.org/drawingml/2006/table">
            <a:tbl>
              <a:tblPr/>
              <a:tblGrid>
                <a:gridCol w="2952750"/>
              </a:tblGrid>
              <a:tr h="72072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l-GR" sz="2800" b="0" i="0" u="none" strike="noStrike" cap="none" normalizeH="0" baseline="0" dirty="0" smtClean="0">
                          <a:ln>
                            <a:noFill/>
                          </a:ln>
                          <a:solidFill>
                            <a:schemeClr val="bg1"/>
                          </a:solidFill>
                          <a:effectLst/>
                          <a:latin typeface="Arial" charset="0"/>
                        </a:rPr>
                        <a:t>ΜΕΤΑΞΟΧΩΡΙ</a:t>
                      </a: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26629" name="8 - Ορθογώνιο"/>
          <p:cNvSpPr>
            <a:spLocks noChangeArrowheads="1"/>
          </p:cNvSpPr>
          <p:nvPr/>
        </p:nvSpPr>
        <p:spPr bwMode="auto">
          <a:xfrm>
            <a:off x="571500" y="642938"/>
            <a:ext cx="3551238" cy="369887"/>
          </a:xfrm>
          <a:prstGeom prst="rect">
            <a:avLst/>
          </a:prstGeom>
          <a:noFill/>
          <a:ln w="9525">
            <a:noFill/>
            <a:miter lim="800000"/>
            <a:headEnd/>
            <a:tailEnd/>
          </a:ln>
        </p:spPr>
        <p:txBody>
          <a:bodyPr wrap="none">
            <a:spAutoFit/>
          </a:bodyPr>
          <a:lstStyle/>
          <a:p>
            <a:r>
              <a:rPr lang="el-GR" b="1"/>
              <a:t>Παρθεναγωγείο Μεταξοχωρίου</a:t>
            </a:r>
            <a:endParaRPr lang="el-G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GAN_0019"/>
          <p:cNvPicPr>
            <a:picLocks noChangeAspect="1" noChangeArrowheads="1"/>
          </p:cNvPicPr>
          <p:nvPr/>
        </p:nvPicPr>
        <p:blipFill>
          <a:blip r:embed="rId2"/>
          <a:srcRect/>
          <a:stretch>
            <a:fillRect/>
          </a:stretch>
        </p:blipFill>
        <p:spPr bwMode="auto">
          <a:xfrm>
            <a:off x="1214438" y="1357313"/>
            <a:ext cx="6723062" cy="5041900"/>
          </a:xfrm>
          <a:prstGeom prst="rect">
            <a:avLst/>
          </a:prstGeom>
          <a:noFill/>
          <a:ln w="9525">
            <a:noFill/>
            <a:miter lim="800000"/>
            <a:headEnd/>
            <a:tailEnd/>
          </a:ln>
        </p:spPr>
      </p:pic>
      <p:sp>
        <p:nvSpPr>
          <p:cNvPr id="25603" name="8 - Ορθογώνιο"/>
          <p:cNvSpPr>
            <a:spLocks noChangeArrowheads="1"/>
          </p:cNvSpPr>
          <p:nvPr/>
        </p:nvSpPr>
        <p:spPr bwMode="auto">
          <a:xfrm>
            <a:off x="428625" y="500063"/>
            <a:ext cx="5267325" cy="369887"/>
          </a:xfrm>
          <a:prstGeom prst="rect">
            <a:avLst/>
          </a:prstGeom>
          <a:noFill/>
          <a:ln w="9525">
            <a:noFill/>
            <a:miter lim="800000"/>
            <a:headEnd/>
            <a:tailEnd/>
          </a:ln>
        </p:spPr>
        <p:txBody>
          <a:bodyPr wrap="none">
            <a:spAutoFit/>
          </a:bodyPr>
          <a:lstStyle/>
          <a:p>
            <a:r>
              <a:rPr lang="el-GR" b="1"/>
              <a:t>Η χρήση της πέτρας στη δημιουργία οικισμών</a:t>
            </a:r>
            <a:endParaRPr lang="el-G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00188" y="1643063"/>
          <a:ext cx="6500812" cy="4875212"/>
        </p:xfrm>
        <a:graphic>
          <a:graphicData uri="http://schemas.openxmlformats.org/presentationml/2006/ole">
            <p:oleObj spid="_x0000_s1026" name="Φωτογραφία του Photo Editor" r:id="rId3" imgW="24685714" imgH="18514286" progId="MSPhotoEd.3">
              <p:embed/>
            </p:oleObj>
          </a:graphicData>
        </a:graphic>
      </p:graphicFrame>
      <p:sp>
        <p:nvSpPr>
          <p:cNvPr id="1027" name="2 - Ορθογώνιο"/>
          <p:cNvSpPr>
            <a:spLocks noChangeArrowheads="1"/>
          </p:cNvSpPr>
          <p:nvPr/>
        </p:nvSpPr>
        <p:spPr bwMode="auto">
          <a:xfrm>
            <a:off x="500063" y="500063"/>
            <a:ext cx="3846512" cy="369887"/>
          </a:xfrm>
          <a:prstGeom prst="rect">
            <a:avLst/>
          </a:prstGeom>
          <a:noFill/>
          <a:ln w="9525">
            <a:noFill/>
            <a:miter lim="800000"/>
            <a:headEnd/>
            <a:tailEnd/>
          </a:ln>
        </p:spPr>
        <p:txBody>
          <a:bodyPr wrap="none">
            <a:spAutoFit/>
          </a:bodyPr>
          <a:lstStyle/>
          <a:p>
            <a:r>
              <a:rPr lang="el-GR" b="1" dirty="0" err="1"/>
              <a:t>Μονότοξο</a:t>
            </a:r>
            <a:r>
              <a:rPr lang="el-GR" b="1" dirty="0"/>
              <a:t> γεφύρι Ανατολής </a:t>
            </a:r>
            <a:r>
              <a:rPr lang="el-GR" b="1" dirty="0" err="1"/>
              <a:t>Αγιάς</a:t>
            </a:r>
            <a:endParaRPr lang="el-GR" dirty="0"/>
          </a:p>
        </p:txBody>
      </p:sp>
    </p:spTree>
  </p:cSld>
  <p:clrMapOvr>
    <a:masterClrMapping/>
  </p:clrMapOvr>
  <p:transition spd="slow">
    <p:pull dir="l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857375" y="1643063"/>
          <a:ext cx="5307013" cy="4000500"/>
        </p:xfrm>
        <a:graphic>
          <a:graphicData uri="http://schemas.openxmlformats.org/presentationml/2006/ole">
            <p:oleObj spid="_x0000_s2050" name="Παρουσίαση" r:id="rId3" imgW="4571859" imgH="3429125" progId="PowerPoint.Show.8">
              <p:embed/>
            </p:oleObj>
          </a:graphicData>
        </a:graphic>
      </p:graphicFrame>
      <p:sp>
        <p:nvSpPr>
          <p:cNvPr id="2051" name="3 - Ορθογώνιο"/>
          <p:cNvSpPr>
            <a:spLocks noChangeArrowheads="1"/>
          </p:cNvSpPr>
          <p:nvPr/>
        </p:nvSpPr>
        <p:spPr bwMode="auto">
          <a:xfrm>
            <a:off x="500063" y="571500"/>
            <a:ext cx="3427412" cy="369888"/>
          </a:xfrm>
          <a:prstGeom prst="rect">
            <a:avLst/>
          </a:prstGeom>
          <a:noFill/>
          <a:ln w="9525">
            <a:noFill/>
            <a:miter lim="800000"/>
            <a:headEnd/>
            <a:tailEnd/>
          </a:ln>
        </p:spPr>
        <p:txBody>
          <a:bodyPr wrap="none">
            <a:spAutoFit/>
          </a:bodyPr>
          <a:lstStyle/>
          <a:p>
            <a:r>
              <a:rPr lang="el-GR" b="1"/>
              <a:t>Οι κρήνες και η σημασία τους</a:t>
            </a:r>
            <a:endParaRPr lang="el-GR"/>
          </a:p>
        </p:txBody>
      </p:sp>
    </p:spTree>
  </p:cSld>
  <p:clrMapOvr>
    <a:masterClrMapping/>
  </p:clrMapOvr>
  <p:transition spd="slow">
    <p:zoom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1214438" y="1428750"/>
          <a:ext cx="6307137" cy="4730750"/>
        </p:xfrm>
        <a:graphic>
          <a:graphicData uri="http://schemas.openxmlformats.org/presentationml/2006/ole">
            <p:oleObj spid="_x0000_s3074" name="Φωτογραφία του Photo Editor" r:id="rId3" imgW="8430802" imgH="5630061" progId="MSPhotoEd.3">
              <p:embed/>
            </p:oleObj>
          </a:graphicData>
        </a:graphic>
      </p:graphicFrame>
      <p:sp>
        <p:nvSpPr>
          <p:cNvPr id="3075" name="2 - Ορθογώνιο"/>
          <p:cNvSpPr>
            <a:spLocks noChangeArrowheads="1"/>
          </p:cNvSpPr>
          <p:nvPr/>
        </p:nvSpPr>
        <p:spPr bwMode="auto">
          <a:xfrm>
            <a:off x="428625" y="500063"/>
            <a:ext cx="3482975" cy="369887"/>
          </a:xfrm>
          <a:prstGeom prst="rect">
            <a:avLst/>
          </a:prstGeom>
          <a:noFill/>
          <a:ln w="9525">
            <a:noFill/>
            <a:miter lim="800000"/>
            <a:headEnd/>
            <a:tailEnd/>
          </a:ln>
        </p:spPr>
        <p:txBody>
          <a:bodyPr wrap="none">
            <a:spAutoFit/>
          </a:bodyPr>
          <a:lstStyle/>
          <a:p>
            <a:r>
              <a:rPr lang="el-GR" b="1"/>
              <a:t>Το υδραγωγείο Μεταξοχωρίου</a:t>
            </a:r>
            <a:endParaRPr lang="el-GR"/>
          </a:p>
        </p:txBody>
      </p:sp>
    </p:spTree>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DSCF1060"/>
          <p:cNvPicPr>
            <a:picLocks noChangeAspect="1" noChangeArrowheads="1"/>
          </p:cNvPicPr>
          <p:nvPr/>
        </p:nvPicPr>
        <p:blipFill>
          <a:blip r:embed="rId2"/>
          <a:srcRect l="22966" t="11374"/>
          <a:stretch>
            <a:fillRect/>
          </a:stretch>
        </p:blipFill>
        <p:spPr bwMode="auto">
          <a:xfrm>
            <a:off x="1000125" y="1285875"/>
            <a:ext cx="6472238" cy="4854575"/>
          </a:xfrm>
          <a:prstGeom prst="rect">
            <a:avLst/>
          </a:prstGeom>
          <a:noFill/>
          <a:ln w="9525">
            <a:noFill/>
            <a:miter lim="800000"/>
            <a:headEnd/>
            <a:tailEnd/>
          </a:ln>
        </p:spPr>
      </p:pic>
      <p:sp>
        <p:nvSpPr>
          <p:cNvPr id="27651" name="9 - Ορθογώνιο"/>
          <p:cNvSpPr>
            <a:spLocks noChangeArrowheads="1"/>
          </p:cNvSpPr>
          <p:nvPr/>
        </p:nvSpPr>
        <p:spPr bwMode="auto">
          <a:xfrm>
            <a:off x="428625" y="500063"/>
            <a:ext cx="3822700" cy="369887"/>
          </a:xfrm>
          <a:prstGeom prst="rect">
            <a:avLst/>
          </a:prstGeom>
          <a:noFill/>
          <a:ln w="9525">
            <a:noFill/>
            <a:miter lim="800000"/>
            <a:headEnd/>
            <a:tailEnd/>
          </a:ln>
        </p:spPr>
        <p:txBody>
          <a:bodyPr wrap="none">
            <a:spAutoFit/>
          </a:bodyPr>
          <a:lstStyle/>
          <a:p>
            <a:r>
              <a:rPr lang="el-GR" b="1"/>
              <a:t>Οι αναβαθμίδες και η χρήση τους</a:t>
            </a:r>
            <a:endParaRPr lang="el-GR"/>
          </a:p>
        </p:txBody>
      </p:sp>
    </p:spTree>
  </p:cSld>
  <p:clrMapOvr>
    <a:masterClrMapping/>
  </p:clrMapOvr>
  <p:transition spd="slow">
    <p:comb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descr="GAN_0145"/>
          <p:cNvPicPr>
            <a:picLocks noChangeAspect="1" noChangeArrowheads="1"/>
          </p:cNvPicPr>
          <p:nvPr/>
        </p:nvPicPr>
        <p:blipFill>
          <a:blip r:embed="rId2"/>
          <a:srcRect/>
          <a:stretch>
            <a:fillRect/>
          </a:stretch>
        </p:blipFill>
        <p:spPr bwMode="auto">
          <a:xfrm>
            <a:off x="1500188" y="1000125"/>
            <a:ext cx="6454775" cy="4840288"/>
          </a:xfrm>
          <a:prstGeom prst="rect">
            <a:avLst/>
          </a:prstGeom>
          <a:noFill/>
          <a:ln w="9525">
            <a:noFill/>
            <a:miter lim="800000"/>
            <a:headEnd/>
            <a:tailEnd/>
          </a:ln>
        </p:spPr>
      </p:pic>
      <p:graphicFrame>
        <p:nvGraphicFramePr>
          <p:cNvPr id="44042" name="Group 10"/>
          <p:cNvGraphicFramePr>
            <a:graphicFrameLocks noGrp="1"/>
          </p:cNvGraphicFramePr>
          <p:nvPr>
            <p:ph/>
          </p:nvPr>
        </p:nvGraphicFramePr>
        <p:xfrm>
          <a:off x="3697288" y="5805488"/>
          <a:ext cx="5446712" cy="1223963"/>
        </p:xfrm>
        <a:graphic>
          <a:graphicData uri="http://schemas.openxmlformats.org/drawingml/2006/table">
            <a:tbl>
              <a:tblPr/>
              <a:tblGrid>
                <a:gridCol w="5446712"/>
              </a:tblGrid>
              <a:tr h="1223963">
                <a:tc>
                  <a:txBody>
                    <a:bodyPr/>
                    <a:lstStyle/>
                    <a:p>
                      <a:pPr marL="0" marR="0" lvl="0" indent="0" algn="r" defTabSz="914400" rtl="0" eaLnBrk="0" fontAlgn="base" latinLnBrk="0" hangingPunct="0">
                        <a:lnSpc>
                          <a:spcPct val="100000"/>
                        </a:lnSpc>
                        <a:spcBef>
                          <a:spcPct val="20000"/>
                        </a:spcBef>
                        <a:spcAft>
                          <a:spcPct val="0"/>
                        </a:spcAft>
                        <a:buClrTx/>
                        <a:buSzTx/>
                        <a:buFont typeface="Arial" charset="0"/>
                        <a:buNone/>
                        <a:tabLst/>
                      </a:pPr>
                      <a:endParaRPr kumimoji="0" lang="el-GR" sz="2400" b="0" i="0" u="none" strike="noStrike" cap="none" normalizeH="0" baseline="0" dirty="0" smtClean="0">
                        <a:ln>
                          <a:noFill/>
                        </a:ln>
                        <a:solidFill>
                          <a:schemeClr val="tx1"/>
                        </a:solidFill>
                        <a:effectLst/>
                        <a:latin typeface="Arial"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28677" name="9 - Ορθογώνιο"/>
          <p:cNvSpPr>
            <a:spLocks noChangeArrowheads="1"/>
          </p:cNvSpPr>
          <p:nvPr/>
        </p:nvSpPr>
        <p:spPr bwMode="auto">
          <a:xfrm>
            <a:off x="877888" y="500063"/>
            <a:ext cx="5837237" cy="369887"/>
          </a:xfrm>
          <a:prstGeom prst="rect">
            <a:avLst/>
          </a:prstGeom>
          <a:noFill/>
          <a:ln w="9525">
            <a:noFill/>
            <a:miter lim="800000"/>
            <a:headEnd/>
            <a:tailEnd/>
          </a:ln>
        </p:spPr>
        <p:txBody>
          <a:bodyPr>
            <a:spAutoFit/>
          </a:bodyPr>
          <a:lstStyle/>
          <a:p>
            <a:pPr eaLnBrk="0" hangingPunct="0">
              <a:spcBef>
                <a:spcPct val="20000"/>
              </a:spcBef>
            </a:pPr>
            <a:r>
              <a:rPr lang="el-GR" b="1"/>
              <a:t>ΑΓΙΑ ΜΟΝΗ ΑΓΙΟΥ ΠΑΝΤΕΛΕΗΜΟΝΟΣ</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Αγιά - Μεγαλόβρυσο 6"/>
          <p:cNvPicPr>
            <a:picLocks noChangeAspect="1" noChangeArrowheads="1"/>
          </p:cNvPicPr>
          <p:nvPr/>
        </p:nvPicPr>
        <p:blipFill>
          <a:blip r:embed="rId2"/>
          <a:srcRect t="16280"/>
          <a:stretch>
            <a:fillRect/>
          </a:stretch>
        </p:blipFill>
        <p:spPr bwMode="auto">
          <a:xfrm>
            <a:off x="1785918" y="1214422"/>
            <a:ext cx="6900918" cy="5286388"/>
          </a:xfrm>
          <a:prstGeom prst="rect">
            <a:avLst/>
          </a:prstGeom>
          <a:noFill/>
          <a:ln w="9525">
            <a:noFill/>
            <a:miter lim="800000"/>
            <a:headEnd/>
            <a:tailEnd/>
          </a:ln>
        </p:spPr>
      </p:pic>
      <p:sp>
        <p:nvSpPr>
          <p:cNvPr id="6" name="9 - Ορθογώνιο"/>
          <p:cNvSpPr>
            <a:spLocks noChangeArrowheads="1"/>
          </p:cNvSpPr>
          <p:nvPr/>
        </p:nvSpPr>
        <p:spPr bwMode="auto">
          <a:xfrm>
            <a:off x="877888" y="500063"/>
            <a:ext cx="5837237" cy="369887"/>
          </a:xfrm>
          <a:prstGeom prst="rect">
            <a:avLst/>
          </a:prstGeom>
          <a:noFill/>
          <a:ln w="9525">
            <a:noFill/>
            <a:miter lim="800000"/>
            <a:headEnd/>
            <a:tailEnd/>
          </a:ln>
        </p:spPr>
        <p:txBody>
          <a:bodyPr>
            <a:spAutoFit/>
          </a:bodyPr>
          <a:lstStyle/>
          <a:p>
            <a:pPr eaLnBrk="0" hangingPunct="0">
              <a:spcBef>
                <a:spcPct val="20000"/>
              </a:spcBef>
            </a:pPr>
            <a:r>
              <a:rPr lang="el-GR" b="1" dirty="0" smtClean="0"/>
              <a:t>Το καλντερίμι από το </a:t>
            </a:r>
            <a:r>
              <a:rPr lang="el-GR" b="1" dirty="0" err="1" smtClean="0"/>
              <a:t>Μεγαλόβρυσο</a:t>
            </a:r>
            <a:r>
              <a:rPr lang="el-GR" b="1" dirty="0" smtClean="0"/>
              <a:t> στην Αγιά</a:t>
            </a:r>
            <a:endParaRPr lang="el-GR"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noChangeArrowheads="1"/>
          </p:cNvPicPr>
          <p:nvPr/>
        </p:nvPicPr>
        <p:blipFill>
          <a:blip r:embed="rId2"/>
          <a:srcRect/>
          <a:stretch>
            <a:fillRect/>
          </a:stretch>
        </p:blipFill>
        <p:spPr bwMode="auto">
          <a:xfrm>
            <a:off x="1428728" y="1285860"/>
            <a:ext cx="6241143" cy="4680857"/>
          </a:xfrm>
          <a:prstGeom prst="rect">
            <a:avLst/>
          </a:prstGeom>
          <a:noFill/>
          <a:ln w="9525">
            <a:noFill/>
            <a:miter lim="800000"/>
            <a:headEnd/>
            <a:tailEnd/>
          </a:ln>
        </p:spPr>
      </p:pic>
      <p:sp>
        <p:nvSpPr>
          <p:cNvPr id="30723" name="Rectangle 6"/>
          <p:cNvSpPr>
            <a:spLocks noGrp="1" noChangeArrowheads="1"/>
          </p:cNvSpPr>
          <p:nvPr>
            <p:ph type="title"/>
          </p:nvPr>
        </p:nvSpPr>
        <p:spPr>
          <a:xfrm>
            <a:off x="2051050" y="5661025"/>
            <a:ext cx="8229600" cy="1484313"/>
          </a:xfrm>
        </p:spPr>
        <p:txBody>
          <a:bodyPr/>
          <a:lstStyle/>
          <a:p>
            <a:pPr eaLnBrk="1" hangingPunct="1"/>
            <a:r>
              <a:rPr lang="el-GR" sz="2000" dirty="0" smtClean="0">
                <a:latin typeface="Comic Sans MS" pitchFamily="66" charset="0"/>
              </a:rPr>
              <a:t>Έργο Άνθρωπος &amp; Περιβάλλον</a:t>
            </a:r>
            <a:br>
              <a:rPr lang="el-GR" sz="2000" dirty="0" smtClean="0">
                <a:latin typeface="Comic Sans MS" pitchFamily="66" charset="0"/>
              </a:rPr>
            </a:br>
            <a:r>
              <a:rPr lang="el-GR" sz="2000" dirty="0" smtClean="0">
                <a:latin typeface="Comic Sans MS" pitchFamily="66" charset="0"/>
              </a:rPr>
              <a:t> (Αχιλλέας </a:t>
            </a:r>
            <a:r>
              <a:rPr lang="el-GR" sz="2000" dirty="0" err="1" smtClean="0">
                <a:latin typeface="Comic Sans MS" pitchFamily="66" charset="0"/>
              </a:rPr>
              <a:t>Αρχοντής</a:t>
            </a:r>
            <a:r>
              <a:rPr lang="el-GR" sz="2000" dirty="0" smtClean="0">
                <a:latin typeface="Comic Sans MS" pitchFamily="66" charset="0"/>
              </a:rPr>
              <a:t>)</a:t>
            </a:r>
          </a:p>
        </p:txBody>
      </p:sp>
      <p:sp>
        <p:nvSpPr>
          <p:cNvPr id="4" name="9 - Ορθογώνιο"/>
          <p:cNvSpPr>
            <a:spLocks noChangeArrowheads="1"/>
          </p:cNvSpPr>
          <p:nvPr/>
        </p:nvSpPr>
        <p:spPr bwMode="auto">
          <a:xfrm>
            <a:off x="877888" y="500063"/>
            <a:ext cx="5837237" cy="369887"/>
          </a:xfrm>
          <a:prstGeom prst="rect">
            <a:avLst/>
          </a:prstGeom>
          <a:noFill/>
          <a:ln w="9525">
            <a:noFill/>
            <a:miter lim="800000"/>
            <a:headEnd/>
            <a:tailEnd/>
          </a:ln>
        </p:spPr>
        <p:txBody>
          <a:bodyPr>
            <a:spAutoFit/>
          </a:bodyPr>
          <a:lstStyle/>
          <a:p>
            <a:pPr eaLnBrk="0" hangingPunct="0">
              <a:spcBef>
                <a:spcPct val="20000"/>
              </a:spcBef>
            </a:pPr>
            <a:r>
              <a:rPr lang="el-GR" b="1" dirty="0" smtClean="0"/>
              <a:t>Άλλες χρήσεις της πέτρας</a:t>
            </a:r>
            <a:endParaRPr lang="el-GR" b="1" dirty="0"/>
          </a:p>
        </p:txBody>
      </p:sp>
    </p:spTree>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7 - Ορθογώνιο"/>
          <p:cNvSpPr>
            <a:spLocks noChangeArrowheads="1"/>
          </p:cNvSpPr>
          <p:nvPr/>
        </p:nvSpPr>
        <p:spPr bwMode="auto">
          <a:xfrm>
            <a:off x="642938" y="857250"/>
            <a:ext cx="4572000" cy="2141538"/>
          </a:xfrm>
          <a:prstGeom prst="rect">
            <a:avLst/>
          </a:prstGeom>
          <a:noFill/>
          <a:ln w="9525">
            <a:noFill/>
            <a:miter lim="800000"/>
            <a:headEnd/>
            <a:tailEnd/>
          </a:ln>
        </p:spPr>
        <p:txBody>
          <a:bodyPr>
            <a:spAutoFit/>
          </a:bodyPr>
          <a:lstStyle/>
          <a:p>
            <a:pPr eaLnBrk="0" hangingPunct="0">
              <a:spcBef>
                <a:spcPct val="20000"/>
              </a:spcBef>
            </a:pPr>
            <a:r>
              <a:rPr lang="el-GR" b="1" dirty="0"/>
              <a:t>Σκοπός </a:t>
            </a:r>
            <a:r>
              <a:rPr lang="el-GR" b="1" dirty="0" smtClean="0"/>
              <a:t>των προγραμμάτων</a:t>
            </a:r>
            <a:endParaRPr lang="el-GR" b="1" dirty="0"/>
          </a:p>
          <a:p>
            <a:pPr eaLnBrk="0" hangingPunct="0">
              <a:spcBef>
                <a:spcPct val="20000"/>
              </a:spcBef>
            </a:pPr>
            <a:endParaRPr lang="el-GR" dirty="0"/>
          </a:p>
          <a:p>
            <a:pPr eaLnBrk="0" hangingPunct="0">
              <a:spcBef>
                <a:spcPct val="20000"/>
              </a:spcBef>
            </a:pPr>
            <a:r>
              <a:rPr lang="el-GR" dirty="0"/>
              <a:t>Η αναγνώριση των </a:t>
            </a:r>
            <a:r>
              <a:rPr lang="el-GR" dirty="0" err="1" smtClean="0"/>
              <a:t>αειφορικών</a:t>
            </a:r>
            <a:r>
              <a:rPr lang="el-GR" dirty="0" smtClean="0"/>
              <a:t> πρακτικών</a:t>
            </a:r>
            <a:r>
              <a:rPr lang="el-GR" dirty="0"/>
              <a:t>, που χαρακτηρίζουν τις παραδοσιακές μορφές της αρχιτεκτονικής των οικισμών και των κτηρίων στη δασωμένη περιοχή του Κισσάβου</a:t>
            </a:r>
            <a:r>
              <a:rPr lang="en-US" dirty="0"/>
              <a:t>.</a:t>
            </a:r>
            <a:endParaRPr lang="el-GR" dirty="0">
              <a:latin typeface="Calibri" pitchFamily="34" charset="0"/>
            </a:endParaRPr>
          </a:p>
        </p:txBody>
      </p:sp>
      <p:pic>
        <p:nvPicPr>
          <p:cNvPr id="6147" name="Picture 4" descr="GAN_0346f"/>
          <p:cNvPicPr>
            <a:picLocks noChangeAspect="1" noChangeArrowheads="1"/>
          </p:cNvPicPr>
          <p:nvPr/>
        </p:nvPicPr>
        <p:blipFill>
          <a:blip r:embed="rId2"/>
          <a:srcRect/>
          <a:stretch>
            <a:fillRect/>
          </a:stretch>
        </p:blipFill>
        <p:spPr bwMode="auto">
          <a:xfrm>
            <a:off x="5500694" y="857232"/>
            <a:ext cx="3090863" cy="461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39750" y="765175"/>
            <a:ext cx="7704138" cy="4895850"/>
          </a:xfrm>
        </p:spPr>
        <p:txBody>
          <a:bodyPr/>
          <a:lstStyle/>
          <a:p>
            <a:pPr eaLnBrk="1" hangingPunct="1">
              <a:defRPr/>
            </a:pPr>
            <a:r>
              <a:rPr lang="el-GR" sz="3200" dirty="0" smtClean="0">
                <a:latin typeface="Comic Sans MS" pitchFamily="66" charset="0"/>
              </a:rPr>
              <a:t/>
            </a:r>
            <a:br>
              <a:rPr lang="el-GR" sz="3200" dirty="0" smtClean="0">
                <a:latin typeface="Comic Sans MS" pitchFamily="66" charset="0"/>
              </a:rPr>
            </a:br>
            <a:r>
              <a:rPr lang="el-GR" sz="3000" dirty="0" smtClean="0"/>
              <a:t>Η τέχνη των πετράδων ήταν μια λέξη: </a:t>
            </a:r>
            <a:r>
              <a:rPr lang="el-GR" sz="3000" b="1" dirty="0" smtClean="0">
                <a:solidFill>
                  <a:schemeClr val="accent2"/>
                </a:solidFill>
                <a:effectLst>
                  <a:outerShdw blurRad="38100" dist="38100" dir="2700000" algn="tl">
                    <a:srgbClr val="C0C0C0"/>
                  </a:outerShdw>
                </a:effectLst>
              </a:rPr>
              <a:t>αργά</a:t>
            </a:r>
            <a:r>
              <a:rPr lang="el-GR" sz="3000" dirty="0" smtClean="0">
                <a:solidFill>
                  <a:schemeClr val="accent2"/>
                </a:solidFill>
              </a:rPr>
              <a:t>.</a:t>
            </a:r>
            <a:r>
              <a:rPr lang="el-GR" sz="3000" dirty="0" smtClean="0"/>
              <a:t> Όσο πιο αργά δούλευαν, τόσο πιο καλοί </a:t>
            </a:r>
            <a:r>
              <a:rPr lang="el-GR" sz="3000" dirty="0" err="1" smtClean="0"/>
              <a:t>μαστόροι</a:t>
            </a:r>
            <a:r>
              <a:rPr lang="el-GR" sz="3000" dirty="0" smtClean="0"/>
              <a:t> ήταν. Τραγουδούσαν και σφύριζαν στο πελέκημα για να ξεχνιούνται και να μη βιάζονται. Γλεντούσαν την </a:t>
            </a:r>
            <a:r>
              <a:rPr lang="el-GR" sz="3000" dirty="0" err="1" smtClean="0"/>
              <a:t>αργάδα</a:t>
            </a:r>
            <a:r>
              <a:rPr lang="el-GR" sz="3000" dirty="0" smtClean="0"/>
              <a:t> τους. Θυμάμαι τον πατέρα μ’ </a:t>
            </a:r>
            <a:r>
              <a:rPr lang="el-GR" sz="3000" dirty="0" err="1" smtClean="0"/>
              <a:t>πούλεγε</a:t>
            </a:r>
            <a:r>
              <a:rPr lang="el-GR" sz="3000" dirty="0" smtClean="0"/>
              <a:t>:</a:t>
            </a:r>
            <a:r>
              <a:rPr lang="el-GR" sz="3200" dirty="0" smtClean="0"/>
              <a:t/>
            </a:r>
            <a:br>
              <a:rPr lang="el-GR" sz="3200" dirty="0" smtClean="0"/>
            </a:br>
            <a:r>
              <a:rPr lang="el-GR" sz="500" dirty="0" smtClean="0"/>
              <a:t/>
            </a:r>
            <a:br>
              <a:rPr lang="el-GR" sz="500" dirty="0" smtClean="0"/>
            </a:br>
            <a:r>
              <a:rPr lang="el-GR" sz="500" dirty="0" smtClean="0"/>
              <a:t/>
            </a:r>
            <a:br>
              <a:rPr lang="el-GR" sz="500" dirty="0" smtClean="0"/>
            </a:br>
            <a:r>
              <a:rPr lang="el-GR" sz="3600" dirty="0" smtClean="0"/>
              <a:t> </a:t>
            </a:r>
            <a:r>
              <a:rPr lang="el-GR" sz="3600" dirty="0" smtClean="0">
                <a:solidFill>
                  <a:schemeClr val="accent2"/>
                </a:solidFill>
                <a:effectLst>
                  <a:outerShdw blurRad="38100" dist="38100" dir="2700000" algn="tl">
                    <a:srgbClr val="C0C0C0"/>
                  </a:outerShdw>
                </a:effectLst>
              </a:rPr>
              <a:t>‘‘μια </a:t>
            </a:r>
            <a:r>
              <a:rPr lang="el-GR" sz="3600" dirty="0" err="1" smtClean="0">
                <a:solidFill>
                  <a:schemeClr val="accent2"/>
                </a:solidFill>
                <a:effectLst>
                  <a:outerShdw blurRad="38100" dist="38100" dir="2700000" algn="tl">
                    <a:srgbClr val="C0C0C0"/>
                  </a:outerShdw>
                </a:effectLst>
              </a:rPr>
              <a:t>ζουρλοτσουκανιά</a:t>
            </a:r>
            <a:r>
              <a:rPr lang="el-GR" sz="3600" dirty="0" smtClean="0">
                <a:solidFill>
                  <a:schemeClr val="accent2"/>
                </a:solidFill>
                <a:effectLst>
                  <a:outerShdw blurRad="38100" dist="38100" dir="2700000" algn="tl">
                    <a:srgbClr val="C0C0C0"/>
                  </a:outerShdw>
                </a:effectLst>
              </a:rPr>
              <a:t>, </a:t>
            </a:r>
            <a:br>
              <a:rPr lang="el-GR" sz="3600" dirty="0" smtClean="0">
                <a:solidFill>
                  <a:schemeClr val="accent2"/>
                </a:solidFill>
                <a:effectLst>
                  <a:outerShdw blurRad="38100" dist="38100" dir="2700000" algn="tl">
                    <a:srgbClr val="C0C0C0"/>
                  </a:outerShdw>
                </a:effectLst>
              </a:rPr>
            </a:br>
            <a:r>
              <a:rPr lang="el-GR" sz="3600" dirty="0" smtClean="0">
                <a:solidFill>
                  <a:schemeClr val="accent2"/>
                </a:solidFill>
                <a:effectLst>
                  <a:outerShdw blurRad="38100" dist="38100" dir="2700000" algn="tl">
                    <a:srgbClr val="C0C0C0"/>
                  </a:outerShdw>
                </a:effectLst>
              </a:rPr>
              <a:t>μια μέρα δουλειά, </a:t>
            </a:r>
            <a:br>
              <a:rPr lang="el-GR" sz="3600" dirty="0" smtClean="0">
                <a:solidFill>
                  <a:schemeClr val="accent2"/>
                </a:solidFill>
                <a:effectLst>
                  <a:outerShdw blurRad="38100" dist="38100" dir="2700000" algn="tl">
                    <a:srgbClr val="C0C0C0"/>
                  </a:outerShdw>
                </a:effectLst>
              </a:rPr>
            </a:br>
            <a:r>
              <a:rPr lang="el-GR" sz="3600" dirty="0" smtClean="0">
                <a:solidFill>
                  <a:schemeClr val="accent2"/>
                </a:solidFill>
                <a:effectLst>
                  <a:outerShdw blurRad="38100" dist="38100" dir="2700000" algn="tl">
                    <a:srgbClr val="C0C0C0"/>
                  </a:outerShdw>
                </a:effectLst>
              </a:rPr>
              <a:t>μια άσχημη </a:t>
            </a:r>
            <a:r>
              <a:rPr lang="el-GR" sz="3600" dirty="0" err="1" smtClean="0">
                <a:solidFill>
                  <a:schemeClr val="accent2"/>
                </a:solidFill>
                <a:effectLst>
                  <a:outerShdw blurRad="38100" dist="38100" dir="2700000" algn="tl">
                    <a:srgbClr val="C0C0C0"/>
                  </a:outerShdw>
                </a:effectLst>
              </a:rPr>
              <a:t>καλεμιά</a:t>
            </a:r>
            <a:r>
              <a:rPr lang="el-GR" sz="3600" dirty="0" smtClean="0">
                <a:solidFill>
                  <a:schemeClr val="accent2"/>
                </a:solidFill>
                <a:effectLst>
                  <a:outerShdw blurRad="38100" dist="38100" dir="2700000" algn="tl">
                    <a:srgbClr val="C0C0C0"/>
                  </a:outerShdw>
                </a:effectLst>
              </a:rPr>
              <a:t> </a:t>
            </a:r>
            <a:br>
              <a:rPr lang="el-GR" sz="3600" dirty="0" smtClean="0">
                <a:solidFill>
                  <a:schemeClr val="accent2"/>
                </a:solidFill>
                <a:effectLst>
                  <a:outerShdw blurRad="38100" dist="38100" dir="2700000" algn="tl">
                    <a:srgbClr val="C0C0C0"/>
                  </a:outerShdw>
                </a:effectLst>
              </a:rPr>
            </a:br>
            <a:r>
              <a:rPr lang="el-GR" sz="3600" dirty="0" smtClean="0">
                <a:solidFill>
                  <a:schemeClr val="accent2"/>
                </a:solidFill>
                <a:effectLst>
                  <a:outerShdw blurRad="38100" dist="38100" dir="2700000" algn="tl">
                    <a:srgbClr val="C0C0C0"/>
                  </a:outerShdw>
                </a:effectLst>
              </a:rPr>
              <a:t>ήθελε παραπάνω ώρες δουλειά’’</a:t>
            </a:r>
            <a:br>
              <a:rPr lang="el-GR" sz="3600" dirty="0" smtClean="0">
                <a:solidFill>
                  <a:schemeClr val="accent2"/>
                </a:solidFill>
                <a:effectLst>
                  <a:outerShdw blurRad="38100" dist="38100" dir="2700000" algn="tl">
                    <a:srgbClr val="C0C0C0"/>
                  </a:outerShdw>
                </a:effectLst>
              </a:rPr>
            </a:br>
            <a:endParaRPr lang="el-GR" sz="3600" dirty="0" smtClean="0">
              <a:solidFill>
                <a:schemeClr val="accent2"/>
              </a:solidFill>
              <a:effectLst>
                <a:outerShdw blurRad="38100" dist="38100" dir="2700000" algn="tl">
                  <a:srgbClr val="C0C0C0"/>
                </a:outerShdw>
              </a:effectLst>
            </a:endParaRPr>
          </a:p>
        </p:txBody>
      </p:sp>
      <p:sp>
        <p:nvSpPr>
          <p:cNvPr id="31747" name="Rectangle 3"/>
          <p:cNvSpPr>
            <a:spLocks noGrp="1" noChangeArrowheads="1"/>
          </p:cNvSpPr>
          <p:nvPr>
            <p:ph type="body" idx="1"/>
          </p:nvPr>
        </p:nvSpPr>
        <p:spPr>
          <a:xfrm>
            <a:off x="0" y="6092825"/>
            <a:ext cx="9144000" cy="476250"/>
          </a:xfrm>
        </p:spPr>
        <p:txBody>
          <a:bodyPr/>
          <a:lstStyle/>
          <a:p>
            <a:pPr eaLnBrk="1" hangingPunct="1">
              <a:lnSpc>
                <a:spcPct val="90000"/>
              </a:lnSpc>
              <a:buFontTx/>
              <a:buNone/>
            </a:pPr>
            <a:r>
              <a:rPr lang="el-GR" sz="2600" dirty="0" smtClean="0">
                <a:latin typeface="Comic Sans MS" pitchFamily="66" charset="0"/>
              </a:rPr>
              <a:t> </a:t>
            </a:r>
            <a:r>
              <a:rPr lang="el-GR" sz="2600" dirty="0" smtClean="0"/>
              <a:t>Διήγηση του </a:t>
            </a:r>
            <a:r>
              <a:rPr lang="el-GR" sz="2600" b="1" dirty="0" smtClean="0"/>
              <a:t>μάστορα</a:t>
            </a:r>
            <a:r>
              <a:rPr lang="el-GR" sz="2600" dirty="0" smtClean="0"/>
              <a:t> Δήμου </a:t>
            </a:r>
            <a:r>
              <a:rPr lang="el-GR" sz="2600" dirty="0" err="1" smtClean="0"/>
              <a:t>Φλίνδη</a:t>
            </a:r>
            <a:r>
              <a:rPr lang="el-GR" sz="2600" dirty="0" smtClean="0"/>
              <a:t>  ΑΡΜΟΛΟΪ, τ. 6/1978</a:t>
            </a:r>
          </a:p>
        </p:txBody>
      </p:sp>
      <p:pic>
        <p:nvPicPr>
          <p:cNvPr id="31748" name="Picture 5" descr="DSC_0389"/>
          <p:cNvPicPr>
            <a:picLocks noChangeAspect="1" noChangeArrowheads="1"/>
          </p:cNvPicPr>
          <p:nvPr/>
        </p:nvPicPr>
        <p:blipFill>
          <a:blip r:embed="rId2" cstate="print"/>
          <a:srcRect/>
          <a:stretch>
            <a:fillRect/>
          </a:stretch>
        </p:blipFill>
        <p:spPr bwMode="auto">
          <a:xfrm>
            <a:off x="1908175" y="13077825"/>
            <a:ext cx="5472113" cy="410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468313" y="404813"/>
            <a:ext cx="8229600" cy="5845175"/>
          </a:xfrm>
        </p:spPr>
        <p:txBody>
          <a:bodyPr/>
          <a:lstStyle/>
          <a:p>
            <a:pPr eaLnBrk="1" hangingPunct="1"/>
            <a:r>
              <a:rPr lang="el-GR" sz="3600" b="1" dirty="0" smtClean="0"/>
              <a:t>«Μονοπάτια</a:t>
            </a:r>
            <a:r>
              <a:rPr lang="en-US" sz="3600" b="1" dirty="0" smtClean="0"/>
              <a:t>…</a:t>
            </a:r>
            <a:r>
              <a:rPr lang="el-GR" sz="3600" b="1" dirty="0" smtClean="0"/>
              <a:t> </a:t>
            </a:r>
            <a:r>
              <a:rPr lang="el-GR" sz="3600" b="1" dirty="0" smtClean="0"/>
              <a:t>του Δάσους»</a:t>
            </a:r>
            <a:endParaRPr lang="el-GR" sz="3600" b="1"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57158" y="285728"/>
            <a:ext cx="8229600" cy="1143000"/>
          </a:xfrm>
        </p:spPr>
        <p:txBody>
          <a:bodyPr/>
          <a:lstStyle/>
          <a:p>
            <a:pPr algn="l" eaLnBrk="1" hangingPunct="1"/>
            <a:r>
              <a:rPr lang="el-GR" sz="2400" b="1" dirty="0" smtClean="0"/>
              <a:t>Περπάτημα στα δασικά οικοσυστήματα του Κισσάβου</a:t>
            </a:r>
            <a:endParaRPr lang="el-GR" sz="2800" b="1" dirty="0" smtClean="0"/>
          </a:p>
        </p:txBody>
      </p:sp>
      <p:pic>
        <p:nvPicPr>
          <p:cNvPr id="32771" name="Picture 4"/>
          <p:cNvPicPr>
            <a:picLocks noChangeAspect="1" noChangeArrowheads="1"/>
          </p:cNvPicPr>
          <p:nvPr>
            <p:ph type="body" idx="1"/>
          </p:nvPr>
        </p:nvPicPr>
        <p:blipFill>
          <a:blip r:embed="rId2" cstate="print"/>
          <a:srcRect/>
          <a:stretch>
            <a:fillRect/>
          </a:stretch>
        </p:blipFill>
        <p:spPr>
          <a:xfrm>
            <a:off x="2857488" y="2428868"/>
            <a:ext cx="5851369" cy="3795258"/>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PB060063"/>
          <p:cNvPicPr>
            <a:picLocks noChangeAspect="1" noChangeArrowheads="1"/>
          </p:cNvPicPr>
          <p:nvPr/>
        </p:nvPicPr>
        <p:blipFill>
          <a:blip r:embed="rId2" cstate="print"/>
          <a:srcRect/>
          <a:stretch>
            <a:fillRect/>
          </a:stretch>
        </p:blipFill>
        <p:spPr bwMode="auto">
          <a:xfrm>
            <a:off x="4786314" y="1428736"/>
            <a:ext cx="3850821" cy="5134428"/>
          </a:xfrm>
          <a:prstGeom prst="rect">
            <a:avLst/>
          </a:prstGeom>
          <a:noFill/>
          <a:ln w="9525">
            <a:noFill/>
            <a:miter lim="800000"/>
            <a:headEnd/>
            <a:tailEnd/>
          </a:ln>
        </p:spPr>
      </p:pic>
      <p:sp>
        <p:nvSpPr>
          <p:cNvPr id="3" name="Rectangle 2"/>
          <p:cNvSpPr>
            <a:spLocks noGrp="1" noChangeArrowheads="1"/>
          </p:cNvSpPr>
          <p:nvPr>
            <p:ph type="title"/>
          </p:nvPr>
        </p:nvSpPr>
        <p:spPr>
          <a:xfrm>
            <a:off x="357158" y="285728"/>
            <a:ext cx="8229600" cy="1143000"/>
          </a:xfrm>
        </p:spPr>
        <p:txBody>
          <a:bodyPr/>
          <a:lstStyle/>
          <a:p>
            <a:pPr algn="l" eaLnBrk="1" hangingPunct="1"/>
            <a:r>
              <a:rPr lang="el-GR" sz="2400" b="1" dirty="0" smtClean="0"/>
              <a:t>Αναγνώριση της χλωρίδας της περιοχής</a:t>
            </a:r>
            <a:endParaRPr lang="el-GR" sz="2800" b="1"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B060096"/>
          <p:cNvPicPr>
            <a:picLocks noChangeAspect="1" noChangeArrowheads="1"/>
          </p:cNvPicPr>
          <p:nvPr/>
        </p:nvPicPr>
        <p:blipFill>
          <a:blip r:embed="rId2" cstate="print"/>
          <a:srcRect/>
          <a:stretch>
            <a:fillRect/>
          </a:stretch>
        </p:blipFill>
        <p:spPr bwMode="auto">
          <a:xfrm>
            <a:off x="2428860" y="1714488"/>
            <a:ext cx="6500826" cy="4875620"/>
          </a:xfrm>
          <a:prstGeom prst="rect">
            <a:avLst/>
          </a:prstGeom>
          <a:noFill/>
          <a:ln w="9525">
            <a:noFill/>
            <a:miter lim="800000"/>
            <a:headEnd/>
            <a:tailEnd/>
          </a:ln>
        </p:spPr>
      </p:pic>
      <p:sp>
        <p:nvSpPr>
          <p:cNvPr id="3" name="Rectangle 2"/>
          <p:cNvSpPr>
            <a:spLocks noGrp="1" noChangeArrowheads="1"/>
          </p:cNvSpPr>
          <p:nvPr>
            <p:ph type="title"/>
          </p:nvPr>
        </p:nvSpPr>
        <p:spPr>
          <a:xfrm>
            <a:off x="357158" y="285728"/>
            <a:ext cx="8229600" cy="1143000"/>
          </a:xfrm>
        </p:spPr>
        <p:txBody>
          <a:bodyPr/>
          <a:lstStyle/>
          <a:p>
            <a:pPr algn="l" eaLnBrk="1" hangingPunct="1"/>
            <a:r>
              <a:rPr lang="el-GR" sz="2400" b="1" dirty="0" smtClean="0"/>
              <a:t>Πικ </a:t>
            </a:r>
            <a:r>
              <a:rPr lang="el-GR" sz="2400" b="1" dirty="0" err="1" smtClean="0"/>
              <a:t>νικ</a:t>
            </a:r>
            <a:r>
              <a:rPr lang="el-GR" sz="2400" b="1" dirty="0" smtClean="0"/>
              <a:t> στο δάσος δίπλα στο ποτάμι</a:t>
            </a:r>
            <a:endParaRPr lang="el-GR" sz="2800" b="1"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GAN_0312f"/>
          <p:cNvPicPr>
            <a:picLocks noChangeAspect="1" noChangeArrowheads="1"/>
          </p:cNvPicPr>
          <p:nvPr/>
        </p:nvPicPr>
        <p:blipFill>
          <a:blip r:embed="rId2" cstate="print"/>
          <a:srcRect/>
          <a:stretch>
            <a:fillRect/>
          </a:stretch>
        </p:blipFill>
        <p:spPr bwMode="auto">
          <a:xfrm>
            <a:off x="1285852" y="1359530"/>
            <a:ext cx="7627361" cy="5104771"/>
          </a:xfrm>
          <a:prstGeom prst="rect">
            <a:avLst/>
          </a:prstGeom>
          <a:noFill/>
          <a:ln w="9525">
            <a:noFill/>
            <a:miter lim="800000"/>
            <a:headEnd/>
            <a:tailEnd/>
          </a:ln>
        </p:spPr>
      </p:pic>
      <p:sp>
        <p:nvSpPr>
          <p:cNvPr id="3" name="Rectangle 2"/>
          <p:cNvSpPr txBox="1">
            <a:spLocks noChangeArrowheads="1"/>
          </p:cNvSpPr>
          <p:nvPr/>
        </p:nvSpPr>
        <p:spPr>
          <a:xfrm>
            <a:off x="357158" y="285728"/>
            <a:ext cx="8229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400" b="1" i="0" u="none" strike="noStrike" kern="1200" cap="none" spc="0" normalizeH="0" baseline="0" noProof="0" dirty="0" smtClean="0">
                <a:ln>
                  <a:noFill/>
                </a:ln>
                <a:solidFill>
                  <a:schemeClr val="tx1"/>
                </a:solidFill>
                <a:effectLst/>
                <a:uLnTx/>
                <a:uFillTx/>
                <a:latin typeface="+mj-lt"/>
                <a:ea typeface="+mj-ea"/>
                <a:cs typeface="+mj-cs"/>
              </a:rPr>
              <a:t>Συναναστροφή με ντόπιους</a:t>
            </a:r>
            <a:r>
              <a:rPr kumimoji="0" lang="el-GR" sz="2400" b="1" i="0" u="none" strike="noStrike" kern="1200" cap="none" spc="0" normalizeH="0" noProof="0" dirty="0" smtClean="0">
                <a:ln>
                  <a:noFill/>
                </a:ln>
                <a:solidFill>
                  <a:schemeClr val="tx1"/>
                </a:solidFill>
                <a:effectLst/>
                <a:uLnTx/>
                <a:uFillTx/>
                <a:latin typeface="+mj-lt"/>
                <a:ea typeface="+mj-ea"/>
                <a:cs typeface="+mj-cs"/>
              </a:rPr>
              <a:t> που μας μαθαίνουν την ιστορία της περιοχής</a:t>
            </a:r>
            <a:endParaRPr kumimoji="0" lang="el-GR"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GAN_0318f"/>
          <p:cNvPicPr>
            <a:picLocks noChangeAspect="1" noChangeArrowheads="1"/>
          </p:cNvPicPr>
          <p:nvPr/>
        </p:nvPicPr>
        <p:blipFill>
          <a:blip r:embed="rId2" cstate="print"/>
          <a:srcRect/>
          <a:stretch>
            <a:fillRect/>
          </a:stretch>
        </p:blipFill>
        <p:spPr bwMode="auto">
          <a:xfrm>
            <a:off x="4741910" y="500042"/>
            <a:ext cx="4063966" cy="6072230"/>
          </a:xfrm>
          <a:prstGeom prst="rect">
            <a:avLst/>
          </a:prstGeom>
          <a:noFill/>
          <a:ln w="9525">
            <a:noFill/>
            <a:miter lim="800000"/>
            <a:headEnd/>
            <a:tailEnd/>
          </a:ln>
        </p:spPr>
      </p:pic>
      <p:sp>
        <p:nvSpPr>
          <p:cNvPr id="3" name="7 - Ορθογώνιο"/>
          <p:cNvSpPr>
            <a:spLocks noChangeArrowheads="1"/>
          </p:cNvSpPr>
          <p:nvPr/>
        </p:nvSpPr>
        <p:spPr bwMode="auto">
          <a:xfrm>
            <a:off x="285720" y="1285860"/>
            <a:ext cx="4500594" cy="4425827"/>
          </a:xfrm>
          <a:prstGeom prst="rect">
            <a:avLst/>
          </a:prstGeom>
          <a:noFill/>
          <a:ln w="9525">
            <a:noFill/>
            <a:miter lim="800000"/>
            <a:headEnd/>
            <a:tailEnd/>
          </a:ln>
        </p:spPr>
        <p:txBody>
          <a:bodyPr wrap="square">
            <a:spAutoFit/>
          </a:bodyPr>
          <a:lstStyle/>
          <a:p>
            <a:pPr eaLnBrk="0" hangingPunct="0">
              <a:spcBef>
                <a:spcPct val="20000"/>
              </a:spcBef>
              <a:buFont typeface="Arial" pitchFamily="34" charset="0"/>
              <a:buChar char="•"/>
            </a:pPr>
            <a:r>
              <a:rPr lang="el-GR" sz="1600" dirty="0" smtClean="0"/>
              <a:t> Αναγνώριση χλωρίδας της περιοχής</a:t>
            </a:r>
          </a:p>
          <a:p>
            <a:pPr eaLnBrk="0" hangingPunct="0">
              <a:spcBef>
                <a:spcPct val="20000"/>
              </a:spcBef>
              <a:buFont typeface="Arial" pitchFamily="34" charset="0"/>
              <a:buChar char="•"/>
            </a:pPr>
            <a:r>
              <a:rPr lang="el-GR" sz="1600" dirty="0" smtClean="0"/>
              <a:t> Μέτρηση ηλικίας </a:t>
            </a:r>
            <a:r>
              <a:rPr lang="el-GR" sz="1600" dirty="0"/>
              <a:t>πλατάνων</a:t>
            </a:r>
          </a:p>
          <a:p>
            <a:pPr eaLnBrk="0" hangingPunct="0">
              <a:spcBef>
                <a:spcPct val="20000"/>
              </a:spcBef>
              <a:buFont typeface="Arial" pitchFamily="34" charset="0"/>
              <a:buChar char="•"/>
            </a:pPr>
            <a:r>
              <a:rPr lang="el-GR" sz="1600" dirty="0"/>
              <a:t> Μπαίνω στον κόσμο των ζώων στο </a:t>
            </a:r>
            <a:r>
              <a:rPr lang="el-GR" sz="1600" dirty="0" smtClean="0"/>
              <a:t>δάσος</a:t>
            </a:r>
          </a:p>
          <a:p>
            <a:pPr eaLnBrk="0" hangingPunct="0">
              <a:spcBef>
                <a:spcPct val="20000"/>
              </a:spcBef>
              <a:buFont typeface="Arial" pitchFamily="34" charset="0"/>
              <a:buChar char="•"/>
            </a:pPr>
            <a:r>
              <a:rPr lang="el-GR" sz="1600" dirty="0"/>
              <a:t> </a:t>
            </a:r>
            <a:r>
              <a:rPr lang="el-GR" sz="1600" dirty="0" smtClean="0"/>
              <a:t>Περιβαλλοντικό κυνήγι ερωτήσεων</a:t>
            </a:r>
          </a:p>
          <a:p>
            <a:pPr eaLnBrk="0" hangingPunct="0">
              <a:spcBef>
                <a:spcPct val="20000"/>
              </a:spcBef>
              <a:buFont typeface="Arial" pitchFamily="34" charset="0"/>
              <a:buChar char="•"/>
            </a:pPr>
            <a:r>
              <a:rPr lang="el-GR" sz="1600" dirty="0"/>
              <a:t> </a:t>
            </a:r>
            <a:r>
              <a:rPr lang="en-US" sz="1600" dirty="0" smtClean="0"/>
              <a:t>Quiz </a:t>
            </a:r>
            <a:r>
              <a:rPr lang="el-GR" sz="1600" dirty="0" smtClean="0"/>
              <a:t>γνώσεων:</a:t>
            </a:r>
          </a:p>
          <a:p>
            <a:pPr lvl="1" eaLnBrk="0" hangingPunct="0">
              <a:spcBef>
                <a:spcPct val="20000"/>
              </a:spcBef>
              <a:buFont typeface="Arial" pitchFamily="34" charset="0"/>
              <a:buChar char="•"/>
            </a:pPr>
            <a:r>
              <a:rPr lang="el-GR" sz="1600" dirty="0" smtClean="0"/>
              <a:t>Γιατί χτίζανε τα χωριά στα βουνά</a:t>
            </a:r>
          </a:p>
          <a:p>
            <a:pPr lvl="1" eaLnBrk="0" hangingPunct="0">
              <a:spcBef>
                <a:spcPct val="20000"/>
              </a:spcBef>
              <a:buFont typeface="Arial" pitchFamily="34" charset="0"/>
              <a:buChar char="•"/>
            </a:pPr>
            <a:r>
              <a:rPr lang="el-GR" sz="1600" dirty="0" smtClean="0"/>
              <a:t>Γιατί υπάρχουν περισσότερα χωριά στη Νότια Πλευρά</a:t>
            </a:r>
          </a:p>
          <a:p>
            <a:pPr lvl="1" eaLnBrk="0" hangingPunct="0">
              <a:spcBef>
                <a:spcPct val="20000"/>
              </a:spcBef>
              <a:buFont typeface="Arial" pitchFamily="34" charset="0"/>
              <a:buChar char="•"/>
            </a:pPr>
            <a:r>
              <a:rPr lang="el-GR" sz="1600" dirty="0" smtClean="0"/>
              <a:t>Τι μας παρέχει ένα δάσος</a:t>
            </a:r>
          </a:p>
          <a:p>
            <a:pPr lvl="1" eaLnBrk="0" hangingPunct="0">
              <a:spcBef>
                <a:spcPct val="20000"/>
              </a:spcBef>
              <a:buFont typeface="Arial" pitchFamily="34" charset="0"/>
              <a:buChar char="•"/>
            </a:pPr>
            <a:r>
              <a:rPr lang="el-GR" sz="1600" dirty="0" smtClean="0"/>
              <a:t>Τι καλλιέργειες γνωρίζεται για την περιοχή</a:t>
            </a:r>
          </a:p>
          <a:p>
            <a:pPr lvl="1" eaLnBrk="0" hangingPunct="0">
              <a:spcBef>
                <a:spcPct val="20000"/>
              </a:spcBef>
              <a:buFont typeface="Arial" pitchFamily="34" charset="0"/>
              <a:buChar char="•"/>
            </a:pPr>
            <a:r>
              <a:rPr lang="el-GR" sz="1600" dirty="0" smtClean="0"/>
              <a:t>Πως παράγεται το μετάξι</a:t>
            </a:r>
          </a:p>
          <a:p>
            <a:pPr eaLnBrk="0" hangingPunct="0">
              <a:spcBef>
                <a:spcPct val="20000"/>
              </a:spcBef>
              <a:buFont typeface="Arial" pitchFamily="34" charset="0"/>
              <a:buChar char="•"/>
            </a:pPr>
            <a:r>
              <a:rPr lang="el-GR" sz="1600" dirty="0"/>
              <a:t> </a:t>
            </a:r>
            <a:r>
              <a:rPr lang="el-GR" sz="1600" dirty="0" smtClean="0"/>
              <a:t>Συμπλήρωση φύλλων εργασίας</a:t>
            </a:r>
          </a:p>
          <a:p>
            <a:pPr eaLnBrk="0" hangingPunct="0">
              <a:spcBef>
                <a:spcPct val="20000"/>
              </a:spcBef>
              <a:buFont typeface="Arial" pitchFamily="34" charset="0"/>
              <a:buChar char="•"/>
            </a:pPr>
            <a:r>
              <a:rPr lang="el-GR" sz="1600" dirty="0"/>
              <a:t> </a:t>
            </a:r>
            <a:r>
              <a:rPr lang="el-GR" sz="1600" dirty="0" smtClean="0"/>
              <a:t>Καλλιτεχνική δημιουργίες</a:t>
            </a:r>
          </a:p>
          <a:p>
            <a:pPr eaLnBrk="0" hangingPunct="0">
              <a:spcBef>
                <a:spcPct val="20000"/>
              </a:spcBef>
              <a:buFont typeface="Arial" pitchFamily="34" charset="0"/>
              <a:buChar char="•"/>
            </a:pPr>
            <a:r>
              <a:rPr lang="el-GR" sz="1600" dirty="0"/>
              <a:t> </a:t>
            </a:r>
            <a:r>
              <a:rPr lang="el-GR" sz="1600" dirty="0" smtClean="0"/>
              <a:t>Κολάζ με υλικά της φύσης</a:t>
            </a:r>
          </a:p>
          <a:p>
            <a:pPr eaLnBrk="0" hangingPunct="0">
              <a:spcBef>
                <a:spcPct val="20000"/>
              </a:spcBef>
              <a:buFont typeface="Arial" pitchFamily="34" charset="0"/>
              <a:buChar char="•"/>
            </a:pPr>
            <a:r>
              <a:rPr lang="el-GR" sz="1600" dirty="0"/>
              <a:t> </a:t>
            </a:r>
            <a:r>
              <a:rPr lang="el-GR" sz="1600" dirty="0" smtClean="0"/>
              <a:t>Περπατώ και καθαρίζω το μονοπάτι</a:t>
            </a:r>
          </a:p>
        </p:txBody>
      </p:sp>
      <p:sp>
        <p:nvSpPr>
          <p:cNvPr id="4" name="3 - Ορθογώνιο"/>
          <p:cNvSpPr/>
          <p:nvPr/>
        </p:nvSpPr>
        <p:spPr>
          <a:xfrm>
            <a:off x="500034" y="357166"/>
            <a:ext cx="6500858" cy="369332"/>
          </a:xfrm>
          <a:prstGeom prst="rect">
            <a:avLst/>
          </a:prstGeom>
        </p:spPr>
        <p:txBody>
          <a:bodyPr wrap="square">
            <a:spAutoFit/>
          </a:bodyPr>
          <a:lstStyle/>
          <a:p>
            <a:pPr eaLnBrk="0" hangingPunct="0">
              <a:spcBef>
                <a:spcPct val="20000"/>
              </a:spcBef>
            </a:pPr>
            <a:r>
              <a:rPr lang="el-GR" b="1" u="sng" dirty="0" smtClean="0"/>
              <a:t>Βιωματικές δράσεις</a:t>
            </a:r>
            <a:endParaRPr lang="el-GR"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pPr eaLnBrk="1" hangingPunct="1"/>
            <a:r>
              <a:rPr lang="el-GR" sz="3600" b="1" smtClean="0"/>
              <a:t>βιοποικιλότητα</a:t>
            </a:r>
            <a:r>
              <a:rPr lang="el-GR" sz="3600" smtClean="0"/>
              <a:t>: </a:t>
            </a:r>
            <a:r>
              <a:rPr lang="el-GR" sz="3600" b="1" smtClean="0"/>
              <a:t>ιδανικές συνθήκες</a:t>
            </a:r>
          </a:p>
        </p:txBody>
      </p:sp>
      <p:sp>
        <p:nvSpPr>
          <p:cNvPr id="45059" name="Rectangle 5"/>
          <p:cNvSpPr>
            <a:spLocks noGrp="1" noChangeArrowheads="1"/>
          </p:cNvSpPr>
          <p:nvPr>
            <p:ph type="body" sz="half" idx="1"/>
          </p:nvPr>
        </p:nvSpPr>
        <p:spPr>
          <a:xfrm>
            <a:off x="457200" y="2492375"/>
            <a:ext cx="4038600" cy="3633788"/>
          </a:xfrm>
        </p:spPr>
        <p:txBody>
          <a:bodyPr/>
          <a:lstStyle/>
          <a:p>
            <a:pPr eaLnBrk="1" hangingPunct="1">
              <a:buFont typeface="Wingdings" pitchFamily="2" charset="2"/>
              <a:buChar char="Ø"/>
            </a:pPr>
            <a:r>
              <a:rPr lang="el-GR" smtClean="0"/>
              <a:t>άφθονες βροχές &amp; χιόνια</a:t>
            </a:r>
          </a:p>
          <a:p>
            <a:pPr eaLnBrk="1" hangingPunct="1">
              <a:buFont typeface="Wingdings" pitchFamily="2" charset="2"/>
              <a:buChar char="Ø"/>
            </a:pPr>
            <a:r>
              <a:rPr lang="el-GR" smtClean="0"/>
              <a:t>πετρώματα της περιοχής</a:t>
            </a:r>
          </a:p>
          <a:p>
            <a:pPr eaLnBrk="1" hangingPunct="1">
              <a:buFont typeface="Wingdings" pitchFamily="2" charset="2"/>
              <a:buChar char="Ø"/>
            </a:pPr>
            <a:r>
              <a:rPr lang="el-GR" smtClean="0"/>
              <a:t>υγρό μεσογειακό κλίμα</a:t>
            </a:r>
          </a:p>
          <a:p>
            <a:pPr eaLnBrk="1" hangingPunct="1"/>
            <a:endParaRPr lang="el-GR" smtClean="0"/>
          </a:p>
        </p:txBody>
      </p:sp>
      <p:sp>
        <p:nvSpPr>
          <p:cNvPr id="45060" name="Rectangle 6"/>
          <p:cNvSpPr>
            <a:spLocks noGrp="1" noChangeArrowheads="1"/>
          </p:cNvSpPr>
          <p:nvPr>
            <p:ph type="body" sz="half" idx="2"/>
          </p:nvPr>
        </p:nvSpPr>
        <p:spPr/>
        <p:txBody>
          <a:bodyPr/>
          <a:lstStyle/>
          <a:p>
            <a:pPr eaLnBrk="1" hangingPunct="1"/>
            <a:endParaRPr lang="el-GR" smtClean="0"/>
          </a:p>
        </p:txBody>
      </p:sp>
      <p:pic>
        <p:nvPicPr>
          <p:cNvPr id="45061" name="Picture 5"/>
          <p:cNvPicPr>
            <a:picLocks noChangeAspect="1" noChangeArrowheads="1"/>
          </p:cNvPicPr>
          <p:nvPr/>
        </p:nvPicPr>
        <p:blipFill>
          <a:blip r:embed="rId2"/>
          <a:srcRect/>
          <a:stretch>
            <a:fillRect/>
          </a:stretch>
        </p:blipFill>
        <p:spPr bwMode="auto">
          <a:xfrm>
            <a:off x="4357688" y="1428750"/>
            <a:ext cx="4357687" cy="471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9750" y="2997200"/>
            <a:ext cx="8229600" cy="1138238"/>
          </a:xfrm>
          <a:prstGeom prst="rect">
            <a:avLst/>
          </a:prstGeom>
          <a:noFill/>
          <a:ln w="9525">
            <a:noFill/>
            <a:miter lim="800000"/>
            <a:headEnd/>
            <a:tailEnd/>
          </a:ln>
        </p:spPr>
        <p:txBody>
          <a:bodyPr anchor="ctr"/>
          <a:lstStyle/>
          <a:p>
            <a:pPr>
              <a:buFont typeface="Arial" pitchFamily="34" charset="0"/>
              <a:buChar char="•"/>
              <a:defRPr/>
            </a:pPr>
            <a:r>
              <a:rPr lang="el-GR" sz="2400" dirty="0" smtClean="0">
                <a:latin typeface="Calibri" pitchFamily="34" charset="0"/>
                <a:ea typeface="+mj-ea"/>
                <a:cs typeface="+mj-cs"/>
              </a:rPr>
              <a:t>Ποια ζώα </a:t>
            </a:r>
            <a:r>
              <a:rPr lang="el-GR" sz="2400" dirty="0">
                <a:latin typeface="Calibri" pitchFamily="34" charset="0"/>
                <a:ea typeface="+mj-ea"/>
                <a:cs typeface="+mj-cs"/>
              </a:rPr>
              <a:t>του </a:t>
            </a:r>
            <a:r>
              <a:rPr lang="el-GR" sz="2400" dirty="0" smtClean="0">
                <a:latin typeface="Calibri" pitchFamily="34" charset="0"/>
                <a:ea typeface="+mj-ea"/>
                <a:cs typeface="+mj-cs"/>
              </a:rPr>
              <a:t>δάσους γνωρίζετε ;</a:t>
            </a:r>
            <a:r>
              <a:rPr lang="el-GR" sz="2400" dirty="0">
                <a:latin typeface="Calibri" pitchFamily="34" charset="0"/>
                <a:ea typeface="+mj-ea"/>
                <a:cs typeface="+mj-cs"/>
              </a:rPr>
              <a:t/>
            </a:r>
            <a:br>
              <a:rPr lang="el-GR" sz="2400" dirty="0">
                <a:latin typeface="Calibri" pitchFamily="34" charset="0"/>
                <a:ea typeface="+mj-ea"/>
                <a:cs typeface="+mj-cs"/>
              </a:rPr>
            </a:br>
            <a:endParaRPr lang="el-GR" sz="2400" dirty="0">
              <a:latin typeface="Calibri" pitchFamily="34" charset="0"/>
              <a:ea typeface="+mj-ea"/>
              <a:cs typeface="+mj-cs"/>
            </a:endParaRPr>
          </a:p>
          <a:p>
            <a:pPr>
              <a:buFont typeface="Arial" pitchFamily="34" charset="0"/>
              <a:buChar char="•"/>
              <a:defRPr/>
            </a:pPr>
            <a:r>
              <a:rPr lang="el-GR" sz="2400" dirty="0" smtClean="0">
                <a:latin typeface="Calibri" pitchFamily="34" charset="0"/>
                <a:ea typeface="+mj-ea"/>
                <a:cs typeface="+mj-cs"/>
              </a:rPr>
              <a:t>Ποια φυτά και δέντρα ξέρετε;</a:t>
            </a:r>
          </a:p>
          <a:p>
            <a:pPr>
              <a:defRPr/>
            </a:pPr>
            <a:endParaRPr lang="el-GR" sz="2400" dirty="0">
              <a:latin typeface="Calibri" pitchFamily="34" charset="0"/>
              <a:ea typeface="+mj-ea"/>
              <a:cs typeface="+mj-cs"/>
            </a:endParaRPr>
          </a:p>
          <a:p>
            <a:pPr>
              <a:buFont typeface="Arial" pitchFamily="34" charset="0"/>
              <a:buChar char="•"/>
              <a:defRPr/>
            </a:pPr>
            <a:r>
              <a:rPr lang="el-GR" sz="2400" dirty="0" smtClean="0">
                <a:latin typeface="Calibri" pitchFamily="34" charset="0"/>
                <a:ea typeface="+mj-ea"/>
                <a:cs typeface="+mj-cs"/>
              </a:rPr>
              <a:t>Γνωρίζετε επαγγέλματα που έχουν να κάνουν με το δάσος;</a:t>
            </a:r>
            <a:r>
              <a:rPr lang="el-GR" sz="2400" dirty="0">
                <a:latin typeface="Calibri" pitchFamily="34" charset="0"/>
                <a:ea typeface="+mj-ea"/>
                <a:cs typeface="+mj-cs"/>
              </a:rPr>
              <a:t/>
            </a:r>
            <a:br>
              <a:rPr lang="el-GR" sz="2400" dirty="0">
                <a:latin typeface="Calibri" pitchFamily="34" charset="0"/>
                <a:ea typeface="+mj-ea"/>
                <a:cs typeface="+mj-cs"/>
              </a:rPr>
            </a:br>
            <a:endParaRPr lang="el-GR" sz="2400" dirty="0">
              <a:latin typeface="Calibri" pitchFamily="34" charset="0"/>
              <a:ea typeface="+mj-ea"/>
              <a:cs typeface="+mj-cs"/>
            </a:endParaRPr>
          </a:p>
          <a:p>
            <a:pPr>
              <a:buFont typeface="Arial" pitchFamily="34" charset="0"/>
              <a:buChar char="•"/>
              <a:defRPr/>
            </a:pPr>
            <a:r>
              <a:rPr lang="el-GR" sz="2400" dirty="0" smtClean="0">
                <a:latin typeface="Calibri" pitchFamily="34" charset="0"/>
                <a:ea typeface="+mj-ea"/>
                <a:cs typeface="+mj-cs"/>
              </a:rPr>
              <a:t>Τι δραστηριότητες και χόμπι κάνουν οι άνθρωποι στο δάσος;</a:t>
            </a:r>
            <a:endParaRPr lang="el-GR" sz="2400" dirty="0">
              <a:latin typeface="Calibri" pitchFamily="34" charset="0"/>
              <a:ea typeface="+mj-ea"/>
              <a:cs typeface="+mj-cs"/>
            </a:endParaRPr>
          </a:p>
        </p:txBody>
      </p:sp>
      <p:sp>
        <p:nvSpPr>
          <p:cNvPr id="6" name="Rectangle 2"/>
          <p:cNvSpPr txBox="1">
            <a:spLocks noChangeArrowheads="1"/>
          </p:cNvSpPr>
          <p:nvPr/>
        </p:nvSpPr>
        <p:spPr bwMode="auto">
          <a:xfrm>
            <a:off x="357158" y="28572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j-lt"/>
                <a:ea typeface="+mj-ea"/>
                <a:cs typeface="+mj-cs"/>
              </a:rPr>
              <a:t>Quiz</a:t>
            </a:r>
            <a:r>
              <a:rPr kumimoji="0" lang="en-US" sz="2400" b="1" i="0" u="none" strike="noStrike" kern="1200" cap="none" spc="0" normalizeH="0" noProof="0" dirty="0" smtClean="0">
                <a:ln>
                  <a:noFill/>
                </a:ln>
                <a:solidFill>
                  <a:schemeClr val="tx1"/>
                </a:solidFill>
                <a:effectLst/>
                <a:uLnTx/>
                <a:uFillTx/>
                <a:latin typeface="+mj-lt"/>
                <a:ea typeface="+mj-ea"/>
                <a:cs typeface="+mj-cs"/>
              </a:rPr>
              <a:t> </a:t>
            </a:r>
            <a:r>
              <a:rPr kumimoji="0" lang="el-GR" sz="2400" b="1" i="0" u="none" strike="noStrike" kern="1200" cap="none" spc="0" normalizeH="0" noProof="0" dirty="0" smtClean="0">
                <a:ln>
                  <a:noFill/>
                </a:ln>
                <a:solidFill>
                  <a:schemeClr val="tx1"/>
                </a:solidFill>
                <a:effectLst/>
                <a:uLnTx/>
                <a:uFillTx/>
                <a:latin typeface="+mj-lt"/>
                <a:ea typeface="+mj-ea"/>
                <a:cs typeface="+mj-cs"/>
              </a:rPr>
              <a:t>γνώσεων για το δάσος</a:t>
            </a:r>
            <a:endParaRPr kumimoji="0" lang="el-GR"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Grp="1" noChangeArrowheads="1"/>
          </p:cNvSpPr>
          <p:nvPr>
            <p:ph type="title"/>
          </p:nvPr>
        </p:nvSpPr>
        <p:spPr bwMode="auto">
          <a:xfrm>
            <a:off x="285720" y="28572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400" b="1" i="0" u="none" strike="noStrike" kern="1200" cap="none" spc="0" normalizeH="0" baseline="0" noProof="0" dirty="0" smtClean="0">
                <a:ln>
                  <a:noFill/>
                </a:ln>
                <a:solidFill>
                  <a:schemeClr val="tx1"/>
                </a:solidFill>
                <a:effectLst/>
                <a:uLnTx/>
                <a:uFillTx/>
                <a:latin typeface="+mj-lt"/>
                <a:ea typeface="+mj-ea"/>
                <a:cs typeface="+mj-cs"/>
              </a:rPr>
              <a:t>Προστατεύω το δάσος</a:t>
            </a:r>
            <a:endParaRPr kumimoji="0" lang="el-GR" sz="28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6 - Ορθογώνιο"/>
          <p:cNvSpPr/>
          <p:nvPr/>
        </p:nvSpPr>
        <p:spPr>
          <a:xfrm>
            <a:off x="428596" y="1214422"/>
            <a:ext cx="8215370" cy="1815882"/>
          </a:xfrm>
          <a:prstGeom prst="rect">
            <a:avLst/>
          </a:prstGeom>
        </p:spPr>
        <p:txBody>
          <a:bodyPr wrap="square">
            <a:spAutoFit/>
          </a:bodyPr>
          <a:lstStyle/>
          <a:p>
            <a:pPr eaLnBrk="1" hangingPunct="1">
              <a:buFont typeface="Arial" charset="0"/>
              <a:buNone/>
            </a:pPr>
            <a:r>
              <a:rPr lang="el-GR" sz="1600" u="sng" dirty="0" smtClean="0"/>
              <a:t>• </a:t>
            </a:r>
            <a:r>
              <a:rPr lang="el-GR" sz="1600" b="1" u="sng" dirty="0" smtClean="0"/>
              <a:t>Δεν πετάμε αναμμένα τσιγάρα, γυαλιά και άλλα σκουπίδια</a:t>
            </a:r>
            <a:r>
              <a:rPr lang="el-GR" sz="1600" dirty="0" smtClean="0"/>
              <a:t>, καθώς συχνά προκαλούν </a:t>
            </a:r>
            <a:r>
              <a:rPr lang="el-GR" sz="1600" dirty="0" err="1" smtClean="0"/>
              <a:t>μικροεστίες</a:t>
            </a:r>
            <a:r>
              <a:rPr lang="el-GR" sz="1600" dirty="0" smtClean="0"/>
              <a:t> που μπορεί να εξελιχθούν σε καταστροφικές πυρκαγιές.</a:t>
            </a:r>
          </a:p>
          <a:p>
            <a:pPr eaLnBrk="1" hangingPunct="1">
              <a:buFont typeface="Arial" charset="0"/>
              <a:buNone/>
            </a:pPr>
            <a:endParaRPr lang="el-GR" sz="1600" dirty="0" smtClean="0"/>
          </a:p>
          <a:p>
            <a:pPr eaLnBrk="1" hangingPunct="1">
              <a:buFont typeface="Arial" charset="0"/>
              <a:buNone/>
            </a:pPr>
            <a:r>
              <a:rPr lang="el-GR" sz="1600" dirty="0" smtClean="0"/>
              <a:t>• </a:t>
            </a:r>
            <a:r>
              <a:rPr lang="el-GR" sz="1600" b="1" u="sng" dirty="0" smtClean="0"/>
              <a:t>Δεν ανάβουμε φωτιές στην ύπαιθρο</a:t>
            </a:r>
            <a:r>
              <a:rPr lang="el-GR" sz="1600" dirty="0" smtClean="0"/>
              <a:t>, αποθαρρύνουμε όσους δούμε να το κάνουν και ειδοποιούμε άμεσα την Πυροσβεστική για όποια τέτοια δραστηριότητα εντοπίζουμε. Δεν ξεχνάμε ότι το άναμμα φωτιάς την αντιπυρική περίοδο απαγορεύεται από τον νόμο.</a:t>
            </a:r>
          </a:p>
          <a:p>
            <a:pPr eaLnBrk="1" hangingPunct="1">
              <a:buFont typeface="Arial" charset="0"/>
              <a:buNone/>
            </a:pPr>
            <a:endParaRPr lang="el-GR" sz="1600" dirty="0" smtClean="0"/>
          </a:p>
        </p:txBody>
      </p:sp>
      <p:pic>
        <p:nvPicPr>
          <p:cNvPr id="8" name="Picture 4" descr="06-05-08_1287380_31"/>
          <p:cNvPicPr>
            <a:picLocks noChangeAspect="1" noChangeArrowheads="1"/>
          </p:cNvPicPr>
          <p:nvPr/>
        </p:nvPicPr>
        <p:blipFill>
          <a:blip r:embed="rId2"/>
          <a:srcRect/>
          <a:stretch>
            <a:fillRect/>
          </a:stretch>
        </p:blipFill>
        <p:spPr bwMode="auto">
          <a:xfrm>
            <a:off x="5786446" y="3500438"/>
            <a:ext cx="2891005" cy="2914652"/>
          </a:xfrm>
          <a:prstGeom prst="rect">
            <a:avLst/>
          </a:prstGeom>
          <a:noFill/>
          <a:ln w="9525">
            <a:noFill/>
            <a:miter lim="800000"/>
            <a:headEnd/>
            <a:tailEnd/>
          </a:ln>
        </p:spPr>
      </p:pic>
      <p:sp>
        <p:nvSpPr>
          <p:cNvPr id="9" name="8 - Ορθογώνιο"/>
          <p:cNvSpPr/>
          <p:nvPr/>
        </p:nvSpPr>
        <p:spPr>
          <a:xfrm>
            <a:off x="428596" y="2928934"/>
            <a:ext cx="5214942" cy="3323987"/>
          </a:xfrm>
          <a:prstGeom prst="rect">
            <a:avLst/>
          </a:prstGeom>
        </p:spPr>
        <p:txBody>
          <a:bodyPr wrap="square">
            <a:spAutoFit/>
          </a:bodyPr>
          <a:lstStyle/>
          <a:p>
            <a:pPr eaLnBrk="1" hangingPunct="1">
              <a:buFont typeface="Arial" charset="0"/>
              <a:buNone/>
            </a:pPr>
            <a:r>
              <a:rPr lang="el-GR" sz="1600" dirty="0" smtClean="0"/>
              <a:t>• </a:t>
            </a:r>
            <a:r>
              <a:rPr lang="el-GR" sz="1600" b="1" u="sng" dirty="0" smtClean="0"/>
              <a:t>Αποφεύγουμε όλες εκείνες τις εργασίες στην ύπαιθρο που ενέχουν </a:t>
            </a:r>
            <a:r>
              <a:rPr lang="el-GR" b="1" u="sng" dirty="0" smtClean="0"/>
              <a:t>κίνδυνο</a:t>
            </a:r>
            <a:r>
              <a:rPr lang="el-GR" sz="1600" b="1" u="sng" dirty="0" smtClean="0"/>
              <a:t> πυρκαγιάς</a:t>
            </a:r>
            <a:r>
              <a:rPr lang="el-GR" sz="1600" dirty="0" smtClean="0"/>
              <a:t>, όπως κάψιμο ξερών χόρτων, οξυγονοκολλήσεις, χρήση τροχού ή άλλου εργαλείου που δημιουργεί σπινθήρες κλπ.</a:t>
            </a:r>
          </a:p>
          <a:p>
            <a:pPr eaLnBrk="1" hangingPunct="1">
              <a:buFont typeface="Arial" charset="0"/>
              <a:buNone/>
            </a:pPr>
            <a:endParaRPr lang="el-GR" sz="1600" dirty="0" smtClean="0"/>
          </a:p>
          <a:p>
            <a:pPr eaLnBrk="1" hangingPunct="1">
              <a:buFont typeface="Arial" charset="0"/>
              <a:buNone/>
            </a:pPr>
            <a:r>
              <a:rPr lang="el-GR" sz="1600" dirty="0" smtClean="0"/>
              <a:t>• </a:t>
            </a:r>
            <a:r>
              <a:rPr lang="el-GR" sz="1600" b="1" u="sng" dirty="0" smtClean="0"/>
              <a:t>Ειδοποιούμε άμεσα την Πυροσβεστική </a:t>
            </a:r>
            <a:r>
              <a:rPr lang="el-GR" sz="1600" u="sng" dirty="0" smtClean="0"/>
              <a:t>(τηλέφωνο 199)</a:t>
            </a:r>
            <a:r>
              <a:rPr lang="el-GR" sz="1600" dirty="0" smtClean="0"/>
              <a:t> για οποιαδήποτε εστία φωτιάς, καπνό ή ακόμα και μυρωδιά πέσει στην αντίληψή μας. Δεν επαναπαυόμαστε ότι το έχει κάνει ή θα το κάνει κάποιος άλλος. Η έγκαιρη επέμβαση είναι ο πιο αποτελεσματικός τρόπος αντιμετώπισης της φωτιάς και εξαρτάται εν πολλοίς από εμάς.</a:t>
            </a:r>
            <a:endParaRPr lang="el-GR" sz="1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 Ορθογώνιο"/>
          <p:cNvSpPr>
            <a:spLocks noChangeArrowheads="1"/>
          </p:cNvSpPr>
          <p:nvPr/>
        </p:nvSpPr>
        <p:spPr bwMode="auto">
          <a:xfrm>
            <a:off x="571472" y="4286256"/>
            <a:ext cx="4572000" cy="2363724"/>
          </a:xfrm>
          <a:prstGeom prst="rect">
            <a:avLst/>
          </a:prstGeom>
          <a:noFill/>
          <a:ln w="9525">
            <a:noFill/>
            <a:miter lim="800000"/>
            <a:headEnd/>
            <a:tailEnd/>
          </a:ln>
        </p:spPr>
        <p:txBody>
          <a:bodyPr>
            <a:spAutoFit/>
          </a:bodyPr>
          <a:lstStyle/>
          <a:p>
            <a:pPr eaLnBrk="0" hangingPunct="0">
              <a:spcBef>
                <a:spcPct val="20000"/>
              </a:spcBef>
            </a:pPr>
            <a:r>
              <a:rPr lang="el-GR" b="1" dirty="0" smtClean="0"/>
              <a:t>Πεδία δραστηριότητας στην Αγιά</a:t>
            </a:r>
            <a:endParaRPr lang="el-GR" b="1" dirty="0"/>
          </a:p>
          <a:p>
            <a:pPr eaLnBrk="0" hangingPunct="0">
              <a:spcBef>
                <a:spcPct val="20000"/>
              </a:spcBef>
            </a:pPr>
            <a:endParaRPr lang="el-GR" dirty="0"/>
          </a:p>
          <a:p>
            <a:pPr eaLnBrk="0" hangingPunct="0">
              <a:spcBef>
                <a:spcPct val="20000"/>
              </a:spcBef>
              <a:buFont typeface="Arial" pitchFamily="34" charset="0"/>
              <a:buChar char="•"/>
            </a:pPr>
            <a:r>
              <a:rPr lang="el-GR" dirty="0" smtClean="0"/>
              <a:t> Μονοπάτι </a:t>
            </a:r>
            <a:r>
              <a:rPr lang="el-GR" dirty="0" err="1" smtClean="0"/>
              <a:t>Μελιβοίας</a:t>
            </a:r>
            <a:r>
              <a:rPr lang="el-GR" dirty="0" smtClean="0"/>
              <a:t> – Άνω </a:t>
            </a:r>
            <a:r>
              <a:rPr lang="el-GR" dirty="0" err="1" smtClean="0"/>
              <a:t>Σωτηρίτσας</a:t>
            </a:r>
            <a:endParaRPr lang="el-GR" dirty="0" smtClean="0"/>
          </a:p>
          <a:p>
            <a:pPr eaLnBrk="0" hangingPunct="0">
              <a:spcBef>
                <a:spcPct val="20000"/>
              </a:spcBef>
              <a:buFont typeface="Arial" pitchFamily="34" charset="0"/>
              <a:buChar char="•"/>
            </a:pPr>
            <a:r>
              <a:rPr lang="el-GR" dirty="0"/>
              <a:t> </a:t>
            </a:r>
            <a:r>
              <a:rPr lang="el-GR" dirty="0" smtClean="0"/>
              <a:t>Μονοπάτι </a:t>
            </a:r>
            <a:r>
              <a:rPr lang="el-GR" dirty="0" err="1" smtClean="0"/>
              <a:t>Μεγαλοβρύσου</a:t>
            </a:r>
            <a:r>
              <a:rPr lang="el-GR" dirty="0" smtClean="0"/>
              <a:t> – </a:t>
            </a:r>
            <a:r>
              <a:rPr lang="el-GR" dirty="0" err="1" smtClean="0"/>
              <a:t>Αγιάς</a:t>
            </a:r>
            <a:endParaRPr lang="el-GR" dirty="0" smtClean="0"/>
          </a:p>
          <a:p>
            <a:pPr eaLnBrk="0" hangingPunct="0">
              <a:spcBef>
                <a:spcPct val="20000"/>
              </a:spcBef>
              <a:buFont typeface="Arial" pitchFamily="34" charset="0"/>
              <a:buChar char="•"/>
            </a:pPr>
            <a:r>
              <a:rPr lang="el-GR" dirty="0"/>
              <a:t> </a:t>
            </a:r>
            <a:r>
              <a:rPr lang="el-GR" dirty="0" err="1" smtClean="0"/>
              <a:t>Μεταξοχώρι</a:t>
            </a:r>
            <a:r>
              <a:rPr lang="el-GR" dirty="0" smtClean="0"/>
              <a:t> </a:t>
            </a:r>
            <a:r>
              <a:rPr lang="el-GR" dirty="0" err="1" smtClean="0"/>
              <a:t>Αγιάς</a:t>
            </a:r>
            <a:endParaRPr lang="el-GR" dirty="0" smtClean="0"/>
          </a:p>
          <a:p>
            <a:pPr eaLnBrk="0" hangingPunct="0">
              <a:spcBef>
                <a:spcPct val="20000"/>
              </a:spcBef>
              <a:buFont typeface="Arial" pitchFamily="34" charset="0"/>
              <a:buChar char="•"/>
            </a:pPr>
            <a:r>
              <a:rPr lang="el-GR" dirty="0"/>
              <a:t> </a:t>
            </a:r>
            <a:r>
              <a:rPr lang="el-GR" dirty="0" smtClean="0"/>
              <a:t>Παραλία </a:t>
            </a:r>
            <a:r>
              <a:rPr lang="el-GR" dirty="0" err="1" smtClean="0"/>
              <a:t>Αγιοκάμπου</a:t>
            </a:r>
            <a:r>
              <a:rPr lang="el-GR" dirty="0" smtClean="0"/>
              <a:t> </a:t>
            </a:r>
          </a:p>
          <a:p>
            <a:pPr eaLnBrk="0" hangingPunct="0">
              <a:spcBef>
                <a:spcPct val="20000"/>
              </a:spcBef>
            </a:pPr>
            <a:endParaRPr lang="el-GR" dirty="0">
              <a:latin typeface="Calibri" pitchFamily="34" charset="0"/>
            </a:endParaRPr>
          </a:p>
        </p:txBody>
      </p:sp>
      <p:sp>
        <p:nvSpPr>
          <p:cNvPr id="5" name="4 - Ορθογώνιο"/>
          <p:cNvSpPr>
            <a:spLocks noChangeArrowheads="1"/>
          </p:cNvSpPr>
          <p:nvPr/>
        </p:nvSpPr>
        <p:spPr bwMode="auto">
          <a:xfrm>
            <a:off x="428596" y="928670"/>
            <a:ext cx="8496300" cy="3170099"/>
          </a:xfrm>
          <a:prstGeom prst="rect">
            <a:avLst/>
          </a:prstGeom>
          <a:noFill/>
          <a:ln w="9525">
            <a:noFill/>
            <a:miter lim="800000"/>
            <a:headEnd/>
            <a:tailEnd/>
          </a:ln>
        </p:spPr>
        <p:txBody>
          <a:bodyPr>
            <a:spAutoFit/>
          </a:bodyPr>
          <a:lstStyle/>
          <a:p>
            <a:pPr marL="457200" indent="-457200">
              <a:buFont typeface="Arial" pitchFamily="34" charset="0"/>
              <a:buChar char="•"/>
              <a:defRPr/>
            </a:pPr>
            <a:r>
              <a:rPr lang="el-GR" sz="2000" dirty="0" smtClean="0">
                <a:latin typeface="+mn-lt"/>
                <a:cs typeface="+mn-cs"/>
              </a:rPr>
              <a:t>Όλυμπος</a:t>
            </a:r>
            <a:r>
              <a:rPr lang="el-GR" sz="2000" dirty="0">
                <a:latin typeface="+mn-lt"/>
                <a:cs typeface="+mn-cs"/>
              </a:rPr>
              <a:t>, </a:t>
            </a:r>
            <a:r>
              <a:rPr lang="el-GR" sz="2000" dirty="0" smtClean="0">
                <a:latin typeface="+mn-lt"/>
                <a:cs typeface="+mn-cs"/>
              </a:rPr>
              <a:t>Ιστορία-Οικολογία</a:t>
            </a:r>
            <a:endParaRPr lang="el-GR" sz="2000" dirty="0">
              <a:latin typeface="+mn-lt"/>
              <a:cs typeface="+mn-cs"/>
            </a:endParaRPr>
          </a:p>
          <a:p>
            <a:pPr marL="457200" indent="-457200">
              <a:buFont typeface="Arial" pitchFamily="34" charset="0"/>
              <a:buChar char="•"/>
              <a:defRPr/>
            </a:pPr>
            <a:r>
              <a:rPr lang="el-GR" sz="2000" dirty="0" smtClean="0">
                <a:latin typeface="+mn-lt"/>
                <a:cs typeface="+mn-cs"/>
              </a:rPr>
              <a:t>Βιολογική </a:t>
            </a:r>
            <a:r>
              <a:rPr lang="el-GR" sz="2000" dirty="0">
                <a:latin typeface="+mn-lt"/>
                <a:cs typeface="+mn-cs"/>
              </a:rPr>
              <a:t>γεωργία-Αρωματικά και φαρμακευτικά </a:t>
            </a:r>
            <a:r>
              <a:rPr lang="el-GR" sz="2000" dirty="0" smtClean="0">
                <a:latin typeface="+mn-lt"/>
                <a:cs typeface="+mn-cs"/>
              </a:rPr>
              <a:t>φυτά</a:t>
            </a:r>
            <a:endParaRPr lang="el-GR" sz="2000" dirty="0">
              <a:latin typeface="+mn-lt"/>
              <a:cs typeface="+mn-cs"/>
            </a:endParaRPr>
          </a:p>
          <a:p>
            <a:pPr marL="457200" indent="-457200">
              <a:buFont typeface="Arial" pitchFamily="34" charset="0"/>
              <a:buChar char="•"/>
              <a:defRPr/>
            </a:pPr>
            <a:r>
              <a:rPr lang="el-GR" sz="2000" dirty="0" smtClean="0">
                <a:latin typeface="+mn-lt"/>
                <a:cs typeface="+mn-cs"/>
              </a:rPr>
              <a:t>Υδάτινη </a:t>
            </a:r>
            <a:r>
              <a:rPr lang="el-GR" sz="2000" dirty="0">
                <a:latin typeface="+mn-lt"/>
                <a:cs typeface="+mn-cs"/>
              </a:rPr>
              <a:t>ενέργεια και </a:t>
            </a:r>
            <a:r>
              <a:rPr lang="el-GR" sz="2000" dirty="0" smtClean="0">
                <a:latin typeface="+mn-lt"/>
                <a:cs typeface="+mn-cs"/>
              </a:rPr>
              <a:t>νεροτριβές</a:t>
            </a:r>
          </a:p>
          <a:p>
            <a:pPr marL="457200" indent="-457200">
              <a:buFont typeface="Arial" pitchFamily="34" charset="0"/>
              <a:buChar char="•"/>
              <a:defRPr/>
            </a:pPr>
            <a:r>
              <a:rPr lang="el-GR" sz="2000" dirty="0" smtClean="0">
                <a:latin typeface="+mn-lt"/>
                <a:cs typeface="+mn-cs"/>
              </a:rPr>
              <a:t>Παραδοσιακή αρχιτεκτονική</a:t>
            </a:r>
          </a:p>
          <a:p>
            <a:pPr marL="457200" indent="-457200">
              <a:buFont typeface="Arial" pitchFamily="34" charset="0"/>
              <a:buChar char="•"/>
              <a:defRPr/>
            </a:pPr>
            <a:r>
              <a:rPr lang="el-GR" sz="2000" dirty="0" smtClean="0">
                <a:latin typeface="+mn-lt"/>
                <a:cs typeface="+mn-cs"/>
              </a:rPr>
              <a:t>Μονοπάτια </a:t>
            </a:r>
            <a:r>
              <a:rPr lang="el-GR" sz="2000" dirty="0">
                <a:latin typeface="+mn-lt"/>
                <a:cs typeface="+mn-cs"/>
              </a:rPr>
              <a:t>της πέτρας και του δάσους στον Κίσσαβο </a:t>
            </a:r>
            <a:endParaRPr lang="el-GR" sz="2000" dirty="0" smtClean="0">
              <a:latin typeface="+mn-lt"/>
              <a:cs typeface="+mn-cs"/>
            </a:endParaRPr>
          </a:p>
          <a:p>
            <a:pPr marL="457200" indent="-457200">
              <a:buFont typeface="Arial" pitchFamily="34" charset="0"/>
              <a:buChar char="•"/>
              <a:defRPr/>
            </a:pPr>
            <a:r>
              <a:rPr lang="el-GR" sz="2000" dirty="0">
                <a:latin typeface="+mn-lt"/>
                <a:cs typeface="+mn-cs"/>
              </a:rPr>
              <a:t>Διαδρομές φύσης και πολιτισμού στη </a:t>
            </a:r>
            <a:r>
              <a:rPr lang="el-GR" sz="2000" dirty="0" smtClean="0">
                <a:latin typeface="+mn-lt"/>
                <a:cs typeface="+mn-cs"/>
              </a:rPr>
              <a:t>Λάρισα</a:t>
            </a:r>
          </a:p>
          <a:p>
            <a:pPr marL="457200" indent="-457200">
              <a:buFont typeface="Arial" pitchFamily="34" charset="0"/>
              <a:buChar char="•"/>
              <a:defRPr/>
            </a:pPr>
            <a:r>
              <a:rPr lang="el-GR" sz="2000" dirty="0" err="1">
                <a:latin typeface="+mn-lt"/>
                <a:cs typeface="+mn-cs"/>
              </a:rPr>
              <a:t>Βερδικούσια</a:t>
            </a:r>
            <a:r>
              <a:rPr lang="el-GR" sz="2000" dirty="0">
                <a:latin typeface="+mn-lt"/>
                <a:cs typeface="+mn-cs"/>
              </a:rPr>
              <a:t>: φύση και </a:t>
            </a:r>
            <a:r>
              <a:rPr lang="el-GR" sz="2000" dirty="0" smtClean="0">
                <a:latin typeface="+mn-lt"/>
                <a:cs typeface="+mn-cs"/>
              </a:rPr>
              <a:t>παράδοση</a:t>
            </a:r>
          </a:p>
          <a:p>
            <a:pPr marL="457200" indent="-457200">
              <a:buFont typeface="Arial" pitchFamily="34" charset="0"/>
              <a:buChar char="•"/>
              <a:defRPr/>
            </a:pPr>
            <a:r>
              <a:rPr lang="el-GR" sz="2000" dirty="0">
                <a:latin typeface="+mn-lt"/>
                <a:cs typeface="+mn-cs"/>
              </a:rPr>
              <a:t>Λιβάδι: το μυστικό μονοπάτι του </a:t>
            </a:r>
            <a:r>
              <a:rPr lang="el-GR" sz="2000" dirty="0" smtClean="0">
                <a:latin typeface="+mn-lt"/>
                <a:cs typeface="+mn-cs"/>
              </a:rPr>
              <a:t>νερού</a:t>
            </a:r>
          </a:p>
          <a:p>
            <a:pPr marL="457200" indent="-457200">
              <a:buFont typeface="Arial" pitchFamily="34" charset="0"/>
              <a:buChar char="•"/>
              <a:defRPr/>
            </a:pPr>
            <a:r>
              <a:rPr lang="el-GR" sz="2000" dirty="0">
                <a:latin typeface="+mn-lt"/>
                <a:cs typeface="+mn-cs"/>
              </a:rPr>
              <a:t>Πύθιο: το μονοπάτι του </a:t>
            </a:r>
            <a:r>
              <a:rPr lang="el-GR" sz="2000" dirty="0" smtClean="0">
                <a:latin typeface="+mn-lt"/>
                <a:cs typeface="+mn-cs"/>
              </a:rPr>
              <a:t>Απόλλωνα</a:t>
            </a:r>
          </a:p>
          <a:p>
            <a:pPr marL="457200" indent="-457200">
              <a:buFont typeface="Arial" pitchFamily="34" charset="0"/>
              <a:buChar char="•"/>
              <a:defRPr/>
            </a:pPr>
            <a:r>
              <a:rPr lang="el-GR" sz="2000" dirty="0" err="1">
                <a:latin typeface="+mn-lt"/>
                <a:cs typeface="+mn-cs"/>
              </a:rPr>
              <a:t>Τσαριτσάνη</a:t>
            </a:r>
            <a:r>
              <a:rPr lang="el-GR" sz="2000" dirty="0">
                <a:latin typeface="+mn-lt"/>
                <a:cs typeface="+mn-cs"/>
              </a:rPr>
              <a:t>: φύση, ιστορία και παράδοση</a:t>
            </a:r>
            <a:endParaRPr lang="en-GB" sz="2000" dirty="0">
              <a:latin typeface="+mn-lt"/>
              <a:cs typeface="+mn-cs"/>
            </a:endParaRPr>
          </a:p>
        </p:txBody>
      </p:sp>
      <p:pic>
        <p:nvPicPr>
          <p:cNvPr id="6" name="Picture 5" descr="C:\Users\user\Desktop\DRISTELLA_1.jpg"/>
          <p:cNvPicPr>
            <a:picLocks noChangeAspect="1" noChangeArrowheads="1"/>
          </p:cNvPicPr>
          <p:nvPr/>
        </p:nvPicPr>
        <p:blipFill>
          <a:blip r:embed="rId2"/>
          <a:srcRect/>
          <a:stretch>
            <a:fillRect/>
          </a:stretch>
        </p:blipFill>
        <p:spPr bwMode="auto">
          <a:xfrm>
            <a:off x="5429256" y="2928934"/>
            <a:ext cx="3527425" cy="3633787"/>
          </a:xfrm>
          <a:prstGeom prst="rect">
            <a:avLst/>
          </a:prstGeom>
          <a:noFill/>
          <a:ln w="9525">
            <a:noFill/>
            <a:miter lim="800000"/>
            <a:headEnd/>
            <a:tailEnd/>
          </a:ln>
        </p:spPr>
      </p:pic>
      <p:sp>
        <p:nvSpPr>
          <p:cNvPr id="7" name="6 - Ορθογώνιο"/>
          <p:cNvSpPr/>
          <p:nvPr/>
        </p:nvSpPr>
        <p:spPr>
          <a:xfrm>
            <a:off x="500034" y="428604"/>
            <a:ext cx="3472938" cy="369332"/>
          </a:xfrm>
          <a:prstGeom prst="rect">
            <a:avLst/>
          </a:prstGeom>
        </p:spPr>
        <p:txBody>
          <a:bodyPr wrap="none">
            <a:spAutoFit/>
          </a:bodyPr>
          <a:lstStyle/>
          <a:p>
            <a:pPr eaLnBrk="0" hangingPunct="0">
              <a:spcBef>
                <a:spcPct val="20000"/>
              </a:spcBef>
            </a:pPr>
            <a:r>
              <a:rPr lang="el-GR" b="1" dirty="0" smtClean="0"/>
              <a:t>Τα προγράμματα του Κέντρου</a:t>
            </a:r>
            <a:endParaRPr lang="el-GR"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8596" y="2928934"/>
            <a:ext cx="8229600" cy="1138238"/>
          </a:xfrm>
          <a:prstGeom prst="rect">
            <a:avLst/>
          </a:prstGeom>
          <a:noFill/>
          <a:ln w="9525">
            <a:noFill/>
            <a:miter lim="800000"/>
            <a:headEnd/>
            <a:tailEnd/>
          </a:ln>
        </p:spPr>
        <p:txBody>
          <a:bodyPr anchor="ctr"/>
          <a:lstStyle/>
          <a:p>
            <a:pPr algn="ctr">
              <a:defRPr/>
            </a:pPr>
            <a:r>
              <a:rPr lang="el-GR" sz="2400" dirty="0" smtClean="0">
                <a:latin typeface="Calibri" pitchFamily="34" charset="0"/>
                <a:ea typeface="+mj-ea"/>
                <a:cs typeface="+mj-cs"/>
              </a:rPr>
              <a:t>Ευχαριστώ!</a:t>
            </a:r>
            <a:endParaRPr lang="el-GR" sz="2400" dirty="0">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Group 2"/>
          <p:cNvGraphicFramePr>
            <a:graphicFrameLocks noGrp="1"/>
          </p:cNvGraphicFramePr>
          <p:nvPr/>
        </p:nvGraphicFramePr>
        <p:xfrm>
          <a:off x="323850" y="333375"/>
          <a:ext cx="8569325" cy="6408738"/>
        </p:xfrm>
        <a:graphic>
          <a:graphicData uri="http://schemas.openxmlformats.org/drawingml/2006/table">
            <a:tbl>
              <a:tblPr/>
              <a:tblGrid>
                <a:gridCol w="8569325"/>
              </a:tblGrid>
              <a:tr h="64087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l-GR" sz="2000" b="0" i="0" u="none" strike="noStrike" cap="none" normalizeH="0" baseline="0" dirty="0" smtClean="0">
                          <a:ln>
                            <a:noFill/>
                          </a:ln>
                          <a:solidFill>
                            <a:schemeClr val="tx1"/>
                          </a:solidFill>
                          <a:effectLst/>
                          <a:latin typeface="Arial" charset="0"/>
                        </a:rPr>
                        <a:t>Τι επιδιώκουμε:</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l-GR" sz="20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l-GR" sz="2000" b="0" i="0" u="none" strike="noStrike" cap="none" normalizeH="0" baseline="0" dirty="0" smtClean="0">
                          <a:ln>
                            <a:noFill/>
                          </a:ln>
                          <a:solidFill>
                            <a:schemeClr val="tx1"/>
                          </a:solidFill>
                          <a:effectLst/>
                          <a:latin typeface="Arial" charset="0"/>
                        </a:rPr>
                        <a:t>Μέσα από </a:t>
                      </a:r>
                      <a:r>
                        <a:rPr kumimoji="0" lang="el-GR" sz="2000" b="1" i="0" u="none" strike="noStrike" cap="none" normalizeH="0" baseline="0" dirty="0" smtClean="0">
                          <a:ln>
                            <a:noFill/>
                          </a:ln>
                          <a:solidFill>
                            <a:schemeClr val="tx1"/>
                          </a:solidFill>
                          <a:effectLst/>
                          <a:latin typeface="Arial" charset="0"/>
                        </a:rPr>
                        <a:t>δραστηριότητες έρευνας και καταγραφής </a:t>
                      </a:r>
                      <a:r>
                        <a:rPr kumimoji="0" lang="el-GR" sz="2000" b="0" i="0" u="none" strike="noStrike" cap="none" normalizeH="0" baseline="0" dirty="0" smtClean="0">
                          <a:ln>
                            <a:noFill/>
                          </a:ln>
                          <a:solidFill>
                            <a:schemeClr val="tx1"/>
                          </a:solidFill>
                          <a:effectLst/>
                          <a:latin typeface="Arial" charset="0"/>
                        </a:rPr>
                        <a:t>(επισκέψεις και φωτογραφήσεις) σε </a:t>
                      </a:r>
                      <a:r>
                        <a:rPr kumimoji="0" lang="el-GR" sz="2000" b="1" i="0" u="none" strike="noStrike" cap="none" normalizeH="0" baseline="0" dirty="0" smtClean="0">
                          <a:ln>
                            <a:noFill/>
                          </a:ln>
                          <a:solidFill>
                            <a:schemeClr val="tx1"/>
                          </a:solidFill>
                          <a:effectLst/>
                          <a:latin typeface="Arial" charset="0"/>
                        </a:rPr>
                        <a:t>περιβάλλοντα λαϊκής αρχιτεκτονικής</a:t>
                      </a:r>
                      <a:r>
                        <a:rPr kumimoji="0" lang="el-GR" sz="2000" b="0" i="0" u="none" strike="noStrike" cap="none" normalizeH="0" baseline="0" dirty="0" smtClean="0">
                          <a:ln>
                            <a:noFill/>
                          </a:ln>
                          <a:solidFill>
                            <a:schemeClr val="tx1"/>
                          </a:solidFill>
                          <a:effectLst/>
                          <a:latin typeface="Arial" charset="0"/>
                        </a:rPr>
                        <a:t> (κατοικίες, αγροτικές κατασκευές, γεφύρια κ.ά.) και σε </a:t>
                      </a:r>
                      <a:r>
                        <a:rPr kumimoji="0" lang="el-GR" sz="2000" b="1" i="0" u="none" strike="noStrike" cap="none" normalizeH="0" baseline="0" dirty="0" smtClean="0">
                          <a:ln>
                            <a:noFill/>
                          </a:ln>
                          <a:solidFill>
                            <a:schemeClr val="tx1"/>
                          </a:solidFill>
                          <a:effectLst/>
                          <a:latin typeface="Arial" charset="0"/>
                        </a:rPr>
                        <a:t>δασώδεις περιοχές</a:t>
                      </a:r>
                      <a:r>
                        <a:rPr kumimoji="0" lang="en-US" sz="2000" b="1" i="0" u="none" strike="noStrike" cap="none" normalizeH="0" baseline="0" dirty="0" smtClean="0">
                          <a:ln>
                            <a:noFill/>
                          </a:ln>
                          <a:solidFill>
                            <a:schemeClr val="tx1"/>
                          </a:solidFill>
                          <a:effectLst/>
                          <a:latin typeface="Arial" charset="0"/>
                        </a:rPr>
                        <a:t>,</a:t>
                      </a:r>
                      <a:r>
                        <a:rPr kumimoji="0" lang="el-GR" sz="2000" b="0" i="0" u="none" strike="noStrike" cap="none" normalizeH="0" baseline="0" dirty="0" smtClean="0">
                          <a:ln>
                            <a:noFill/>
                          </a:ln>
                          <a:solidFill>
                            <a:schemeClr val="tx1"/>
                          </a:solidFill>
                          <a:effectLst/>
                          <a:latin typeface="Arial" charset="0"/>
                        </a:rPr>
                        <a:t> οι μαθητές των περιβαλλοντικών ομάδων των σχολείων που θα συμμετέχουν στο πρόγραμμα θα </a:t>
                      </a:r>
                      <a:r>
                        <a:rPr kumimoji="0" lang="el-GR" sz="2000" b="1" i="0" u="none" strike="noStrike" cap="none" normalizeH="0" baseline="0" dirty="0" smtClean="0">
                          <a:ln>
                            <a:noFill/>
                          </a:ln>
                          <a:solidFill>
                            <a:schemeClr val="tx1"/>
                          </a:solidFill>
                          <a:effectLst/>
                          <a:latin typeface="Arial" charset="0"/>
                        </a:rPr>
                        <a:t>διερευνούν</a:t>
                      </a:r>
                      <a:r>
                        <a:rPr kumimoji="0" lang="el-GR" sz="2000" b="0" i="0" u="none" strike="noStrike" cap="none" normalizeH="0" baseline="0" dirty="0" smtClean="0">
                          <a:ln>
                            <a:noFill/>
                          </a:ln>
                          <a:solidFill>
                            <a:schemeClr val="tx1"/>
                          </a:solidFill>
                          <a:effectLst/>
                          <a:latin typeface="Arial" charset="0"/>
                        </a:rPr>
                        <a:t>, από τη μια, </a:t>
                      </a:r>
                    </a:p>
                    <a:p>
                      <a:pPr marL="457200" marR="0" lvl="1" indent="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latin typeface="Arial" charset="0"/>
                        </a:rPr>
                        <a:t>την απόκριση στο κλίμα των παραδοσιακών σπιτιών και οικισμών, </a:t>
                      </a:r>
                    </a:p>
                    <a:p>
                      <a:pPr marL="457200" marR="0" lvl="1" indent="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latin typeface="Arial" charset="0"/>
                        </a:rPr>
                        <a:t>τη φύση των υλικών, </a:t>
                      </a:r>
                    </a:p>
                    <a:p>
                      <a:pPr marL="457200" marR="0" lvl="1" indent="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latin typeface="Arial" charset="0"/>
                        </a:rPr>
                        <a:t>την τεχνοτροπία και </a:t>
                      </a:r>
                    </a:p>
                    <a:p>
                      <a:pPr marL="457200" marR="0" lvl="1" indent="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latin typeface="Arial" charset="0"/>
                        </a:rPr>
                        <a:t>την αισθητική που χαρακτηρίζει αυτά τα στοιχεία της πολιτιστικής κληρονομιάς του τόπου μας, </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l-GR" sz="2000" b="0" i="0" u="none" strike="noStrike" cap="none" normalizeH="0" baseline="0" dirty="0" smtClean="0">
                          <a:ln>
                            <a:noFill/>
                          </a:ln>
                          <a:solidFill>
                            <a:schemeClr val="tx1"/>
                          </a:solidFill>
                          <a:effectLst/>
                          <a:latin typeface="Arial" charset="0"/>
                        </a:rPr>
                        <a:t>και από την άλλη, </a:t>
                      </a:r>
                    </a:p>
                    <a:p>
                      <a:pPr marL="457200" marR="0" lvl="1" indent="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latin typeface="Arial" charset="0"/>
                        </a:rPr>
                        <a:t>τη φύση, </a:t>
                      </a:r>
                    </a:p>
                    <a:p>
                      <a:pPr marL="457200" marR="0" lvl="1" indent="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latin typeface="Arial" charset="0"/>
                        </a:rPr>
                        <a:t>την αξία και την </a:t>
                      </a:r>
                    </a:p>
                    <a:p>
                      <a:pPr marL="457200" marR="0" lvl="1" indent="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latin typeface="Arial" charset="0"/>
                        </a:rPr>
                        <a:t>ορθή διαχείριση του δάσους.</a:t>
                      </a:r>
                      <a:r>
                        <a:rPr kumimoji="0" lang="el-GR" sz="20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4786314" y="2214554"/>
            <a:ext cx="4000500" cy="1214438"/>
          </a:xfrm>
        </p:spPr>
        <p:txBody>
          <a:bodyPr/>
          <a:lstStyle/>
          <a:p>
            <a:pPr algn="l" eaLnBrk="1" hangingPunct="1"/>
            <a:r>
              <a:rPr lang="el-GR" sz="2400" dirty="0" smtClean="0"/>
              <a:t>Ανήκει </a:t>
            </a:r>
            <a:r>
              <a:rPr lang="el-GR" sz="2400" dirty="0" smtClean="0"/>
              <a:t>γεωγραφικά και διοικητικά στον Νομό Λάρισας</a:t>
            </a:r>
            <a:br>
              <a:rPr lang="el-GR" sz="2400" dirty="0" smtClean="0"/>
            </a:br>
            <a:r>
              <a:rPr lang="el-GR" sz="2400" dirty="0" smtClean="0"/>
              <a:t/>
            </a:r>
            <a:br>
              <a:rPr lang="el-GR" sz="2400" dirty="0" smtClean="0"/>
            </a:br>
            <a:r>
              <a:rPr lang="el-GR" sz="2400" dirty="0" smtClean="0"/>
              <a:t>Απέχει </a:t>
            </a:r>
            <a:r>
              <a:rPr lang="el-GR" sz="2400" dirty="0" smtClean="0"/>
              <a:t>28 χιλιόμετρα από την πόλη της Λάρισας και 12 από την παραλία του </a:t>
            </a:r>
            <a:r>
              <a:rPr lang="el-GR" sz="2400" dirty="0" err="1" smtClean="0"/>
              <a:t>Αγιοκάμπου</a:t>
            </a:r>
            <a:r>
              <a:rPr lang="el-GR" sz="2400" dirty="0" smtClean="0"/>
              <a:t/>
            </a:r>
            <a:br>
              <a:rPr lang="el-GR" sz="2400" dirty="0" smtClean="0"/>
            </a:br>
            <a:r>
              <a:rPr lang="el-GR" sz="2400" dirty="0" smtClean="0"/>
              <a:t/>
            </a:r>
            <a:br>
              <a:rPr lang="el-GR" sz="2400" dirty="0" smtClean="0"/>
            </a:br>
            <a:r>
              <a:rPr lang="el-GR" sz="2400" dirty="0" smtClean="0"/>
              <a:t> Μορφολογία : </a:t>
            </a:r>
            <a:br>
              <a:rPr lang="el-GR" sz="2400" dirty="0" smtClean="0"/>
            </a:br>
            <a:r>
              <a:rPr lang="el-GR" sz="2400" dirty="0" smtClean="0"/>
              <a:t>36,43% ημιορεινή , </a:t>
            </a:r>
            <a:br>
              <a:rPr lang="el-GR" sz="2400" dirty="0" smtClean="0"/>
            </a:br>
            <a:r>
              <a:rPr lang="el-GR" sz="2400" dirty="0" smtClean="0"/>
              <a:t>33,73% πεδινή , καλλιεργήσιμη : 50.931 στ.,</a:t>
            </a:r>
            <a:br>
              <a:rPr lang="el-GR" sz="2400" dirty="0" smtClean="0"/>
            </a:br>
            <a:r>
              <a:rPr lang="el-GR" sz="2400" dirty="0" smtClean="0"/>
              <a:t>βοσκήσιμη: 59.540 στ. </a:t>
            </a:r>
          </a:p>
        </p:txBody>
      </p:sp>
      <p:pic>
        <p:nvPicPr>
          <p:cNvPr id="17411" name="Picture 2"/>
          <p:cNvPicPr>
            <a:picLocks noChangeAspect="1" noChangeArrowheads="1"/>
          </p:cNvPicPr>
          <p:nvPr/>
        </p:nvPicPr>
        <p:blipFill>
          <a:blip r:embed="rId2"/>
          <a:srcRect/>
          <a:stretch>
            <a:fillRect/>
          </a:stretch>
        </p:blipFill>
        <p:spPr bwMode="auto">
          <a:xfrm>
            <a:off x="428596" y="1500174"/>
            <a:ext cx="4143399" cy="4963055"/>
          </a:xfrm>
          <a:prstGeom prst="rect">
            <a:avLst/>
          </a:prstGeom>
          <a:noFill/>
          <a:ln w="9525">
            <a:noFill/>
            <a:miter lim="800000"/>
            <a:headEnd/>
            <a:tailEnd/>
          </a:ln>
        </p:spPr>
      </p:pic>
      <p:sp>
        <p:nvSpPr>
          <p:cNvPr id="4" name="3 - Ορθογώνιο"/>
          <p:cNvSpPr/>
          <p:nvPr/>
        </p:nvSpPr>
        <p:spPr>
          <a:xfrm>
            <a:off x="357158" y="357166"/>
            <a:ext cx="2057423" cy="369332"/>
          </a:xfrm>
          <a:prstGeom prst="rect">
            <a:avLst/>
          </a:prstGeom>
        </p:spPr>
        <p:txBody>
          <a:bodyPr wrap="none">
            <a:spAutoFit/>
          </a:bodyPr>
          <a:lstStyle/>
          <a:p>
            <a:r>
              <a:rPr lang="el-GR" b="1" dirty="0" smtClean="0"/>
              <a:t>Ο ΔΗΜΟΣ ΑΓΙΑΣ</a:t>
            </a:r>
            <a:r>
              <a:rPr lang="el-GR" dirty="0" smtClean="0"/>
              <a:t> </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4857750" y="2643188"/>
            <a:ext cx="4000500" cy="1214437"/>
          </a:xfrm>
        </p:spPr>
        <p:txBody>
          <a:bodyPr/>
          <a:lstStyle/>
          <a:p>
            <a:pPr algn="l" eaLnBrk="1" hangingPunct="1"/>
            <a:r>
              <a:rPr lang="el-GR" sz="2400" smtClean="0"/>
              <a:t>Η </a:t>
            </a:r>
            <a:r>
              <a:rPr lang="el-GR" sz="2400" b="1" smtClean="0"/>
              <a:t>Όσσα</a:t>
            </a:r>
            <a:r>
              <a:rPr lang="el-GR" sz="2400" smtClean="0"/>
              <a:t> είναι βουνό της Θεσσαλίας, γνωστό επίσης με το όνομα Κίσσαβος</a:t>
            </a:r>
            <a:br>
              <a:rPr lang="el-GR" sz="2400" smtClean="0"/>
            </a:br>
            <a:r>
              <a:rPr lang="el-GR" sz="2400" smtClean="0"/>
              <a:t/>
            </a:r>
            <a:br>
              <a:rPr lang="el-GR" sz="2400" smtClean="0"/>
            </a:br>
            <a:r>
              <a:rPr lang="el-GR" sz="2400" smtClean="0"/>
              <a:t>Μέγιστο υψόμετρο στα 1.978 μέτρα (Προφήτης Ηλίας)</a:t>
            </a:r>
            <a:br>
              <a:rPr lang="el-GR" sz="2400" smtClean="0"/>
            </a:br>
            <a:r>
              <a:rPr lang="el-GR" sz="2400" smtClean="0"/>
              <a:t/>
            </a:r>
            <a:br>
              <a:rPr lang="el-GR" sz="2400" smtClean="0"/>
            </a:br>
            <a:r>
              <a:rPr lang="el-GR" sz="2400" smtClean="0"/>
              <a:t>Άλλες κορυφές της Όσσας είναι οι Oξιές (1.613 μ.), οι Tρεις Στάλοι (1.513 μ.), ο Παλιολιάς (1.537 μ.), τα Ψηλά Δένδρα (1.231 μ.), η Βασιλίτσα (1.005 μ.), η Φωτεινή ή αλλιώς Τεπέ Τσαρδάκι (1.026 μ.) και το Καραμπίκι (1.057 μ.).</a:t>
            </a:r>
          </a:p>
        </p:txBody>
      </p:sp>
      <p:pic>
        <p:nvPicPr>
          <p:cNvPr id="18435" name="Picture 2"/>
          <p:cNvPicPr>
            <a:picLocks noChangeAspect="1" noChangeArrowheads="1"/>
          </p:cNvPicPr>
          <p:nvPr/>
        </p:nvPicPr>
        <p:blipFill>
          <a:blip r:embed="rId2"/>
          <a:srcRect/>
          <a:stretch>
            <a:fillRect/>
          </a:stretch>
        </p:blipFill>
        <p:spPr bwMode="auto">
          <a:xfrm>
            <a:off x="285720" y="2571744"/>
            <a:ext cx="4559300" cy="3429000"/>
          </a:xfrm>
          <a:prstGeom prst="rect">
            <a:avLst/>
          </a:prstGeom>
          <a:noFill/>
          <a:ln w="9525">
            <a:noFill/>
            <a:miter lim="800000"/>
            <a:headEnd/>
            <a:tailEnd/>
          </a:ln>
        </p:spPr>
      </p:pic>
      <p:sp>
        <p:nvSpPr>
          <p:cNvPr id="4" name="3 - Ορθογώνιο"/>
          <p:cNvSpPr/>
          <p:nvPr/>
        </p:nvSpPr>
        <p:spPr>
          <a:xfrm>
            <a:off x="357158" y="357166"/>
            <a:ext cx="1521570" cy="369332"/>
          </a:xfrm>
          <a:prstGeom prst="rect">
            <a:avLst/>
          </a:prstGeom>
        </p:spPr>
        <p:txBody>
          <a:bodyPr wrap="none">
            <a:spAutoFit/>
          </a:bodyPr>
          <a:lstStyle/>
          <a:p>
            <a:r>
              <a:rPr lang="el-GR" b="1" dirty="0" smtClean="0"/>
              <a:t>Ο Κίσσαβος</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4500563" y="2071688"/>
            <a:ext cx="4643437" cy="1714500"/>
          </a:xfrm>
        </p:spPr>
        <p:txBody>
          <a:bodyPr/>
          <a:lstStyle/>
          <a:p>
            <a:pPr algn="l" eaLnBrk="1" hangingPunct="1"/>
            <a:r>
              <a:rPr lang="el-GR" sz="2400" smtClean="0"/>
              <a:t>Η Όσσα (Κίσσαβος)</a:t>
            </a:r>
            <a:r>
              <a:rPr lang="en-US" sz="2400" smtClean="0"/>
              <a:t/>
            </a:r>
            <a:br>
              <a:rPr lang="en-US" sz="2400" smtClean="0"/>
            </a:br>
            <a:r>
              <a:rPr lang="en-US" sz="2400" smtClean="0"/>
              <a:t/>
            </a:r>
            <a:br>
              <a:rPr lang="en-US" sz="2400" smtClean="0"/>
            </a:br>
            <a:r>
              <a:rPr lang="el-GR" sz="2400" smtClean="0"/>
              <a:t>Μία έκταση 16.900 εκταρίων είναι χαρακτηρισμένη «Αισθητικό Δάσος της ΄Οσσας» και προστατεύεται από το Πανευρωπαϊκό Δίκτυο ΦΥΣΗ 2000 (NATURA 2000).</a:t>
            </a:r>
            <a:r>
              <a:rPr lang="en-US" sz="2400" smtClean="0"/>
              <a:t/>
            </a:r>
            <a:br>
              <a:rPr lang="en-US" sz="2400" smtClean="0"/>
            </a:br>
            <a:r>
              <a:rPr lang="en-US" sz="2400" smtClean="0"/>
              <a:t/>
            </a:r>
            <a:br>
              <a:rPr lang="en-US" sz="2400" smtClean="0"/>
            </a:br>
            <a:r>
              <a:rPr lang="el-GR" sz="2400" smtClean="0"/>
              <a:t>Οι πλαγιές της χαρακτηρίζονται από έντονες χαραδρώσεις και ρέματα</a:t>
            </a:r>
            <a:r>
              <a:rPr lang="en-US" sz="2400" smtClean="0"/>
              <a:t>, </a:t>
            </a:r>
            <a:r>
              <a:rPr lang="el-GR" sz="2400" smtClean="0"/>
              <a:t>καταρράκτες και εντυπωσιακά φαράγγια</a:t>
            </a:r>
            <a:r>
              <a:rPr lang="en-US" sz="2400" smtClean="0"/>
              <a:t> </a:t>
            </a:r>
            <a:r>
              <a:rPr lang="el-GR" sz="2400" smtClean="0"/>
              <a:t>και καταλήγουν στις χρυσαφένιες δαντελωτές ακτές του Αιγαίου</a:t>
            </a:r>
          </a:p>
        </p:txBody>
      </p:sp>
      <p:pic>
        <p:nvPicPr>
          <p:cNvPr id="19459" name="Picture 2"/>
          <p:cNvPicPr>
            <a:picLocks noChangeAspect="1" noChangeArrowheads="1"/>
          </p:cNvPicPr>
          <p:nvPr/>
        </p:nvPicPr>
        <p:blipFill>
          <a:blip r:embed="rId2"/>
          <a:srcRect/>
          <a:stretch>
            <a:fillRect/>
          </a:stretch>
        </p:blipFill>
        <p:spPr bwMode="auto">
          <a:xfrm>
            <a:off x="357188" y="357188"/>
            <a:ext cx="4003675"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0" y="4508500"/>
            <a:ext cx="8715375" cy="1714500"/>
          </a:xfrm>
        </p:spPr>
        <p:txBody>
          <a:bodyPr/>
          <a:lstStyle/>
          <a:p>
            <a:pPr eaLnBrk="1" hangingPunct="1"/>
            <a:r>
              <a:rPr lang="el-GR" sz="2400" smtClean="0">
                <a:latin typeface="Arial" charset="0"/>
              </a:rPr>
              <a:t>«</a:t>
            </a:r>
            <a:r>
              <a:rPr lang="el-GR" sz="2400" smtClean="0"/>
              <a:t>Ο Όλυμπος κι ο Κίσσαβος, τα δυο βουνά μαλώνουν</a:t>
            </a:r>
            <a:r>
              <a:rPr lang="el-GR" sz="2400" smtClean="0">
                <a:latin typeface="Arial" charset="0"/>
              </a:rPr>
              <a:t>»</a:t>
            </a:r>
            <a:br>
              <a:rPr lang="el-GR" sz="2400" smtClean="0">
                <a:latin typeface="Arial" charset="0"/>
              </a:rPr>
            </a:br>
            <a:r>
              <a:rPr lang="el-GR" sz="2400" smtClean="0">
                <a:latin typeface="Arial" charset="0"/>
              </a:rPr>
              <a:t/>
            </a:r>
            <a:br>
              <a:rPr lang="el-GR" sz="2400" smtClean="0">
                <a:latin typeface="Arial" charset="0"/>
              </a:rPr>
            </a:br>
            <a:r>
              <a:rPr lang="el-GR" sz="2400" smtClean="0">
                <a:latin typeface="Arial" charset="0"/>
              </a:rPr>
              <a:t>(Δημοτικό τραγούδι)</a:t>
            </a:r>
            <a:r>
              <a:rPr lang="el-GR" sz="2400" smtClean="0"/>
              <a:t/>
            </a:r>
            <a:br>
              <a:rPr lang="el-GR" sz="2400" smtClean="0"/>
            </a:br>
            <a:endParaRPr lang="el-GR" sz="2400" smtClean="0"/>
          </a:p>
        </p:txBody>
      </p:sp>
      <p:pic>
        <p:nvPicPr>
          <p:cNvPr id="20483" name="Picture 2"/>
          <p:cNvPicPr>
            <a:picLocks noChangeAspect="1" noChangeArrowheads="1"/>
          </p:cNvPicPr>
          <p:nvPr/>
        </p:nvPicPr>
        <p:blipFill>
          <a:blip r:embed="rId2"/>
          <a:srcRect/>
          <a:stretch>
            <a:fillRect/>
          </a:stretch>
        </p:blipFill>
        <p:spPr bwMode="auto">
          <a:xfrm>
            <a:off x="0" y="0"/>
            <a:ext cx="4357688" cy="3598863"/>
          </a:xfrm>
          <a:prstGeom prst="rect">
            <a:avLst/>
          </a:prstGeom>
          <a:noFill/>
          <a:ln w="9525">
            <a:noFill/>
            <a:miter lim="800000"/>
            <a:headEnd/>
            <a:tailEnd/>
          </a:ln>
        </p:spPr>
      </p:pic>
      <p:pic>
        <p:nvPicPr>
          <p:cNvPr id="20484" name="Picture 3"/>
          <p:cNvPicPr>
            <a:picLocks noChangeAspect="1" noChangeArrowheads="1"/>
          </p:cNvPicPr>
          <p:nvPr/>
        </p:nvPicPr>
        <p:blipFill>
          <a:blip r:embed="rId3"/>
          <a:srcRect/>
          <a:stretch>
            <a:fillRect/>
          </a:stretch>
        </p:blipFill>
        <p:spPr bwMode="auto">
          <a:xfrm>
            <a:off x="4470400" y="0"/>
            <a:ext cx="46736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1234</Words>
  <Application>Microsoft Office PowerPoint</Application>
  <PresentationFormat>Προβολή στην οθόνη (4:3)</PresentationFormat>
  <Paragraphs>134</Paragraphs>
  <Slides>40</Slides>
  <Notes>1</Notes>
  <HiddenSlides>0</HiddenSlides>
  <MMClips>0</MMClips>
  <ScaleCrop>false</ScaleCrop>
  <HeadingPairs>
    <vt:vector size="8" baseType="variant">
      <vt:variant>
        <vt:lpstr>Γραμματοσειρές που χρησιμοποιούνται</vt:lpstr>
      </vt:variant>
      <vt:variant>
        <vt:i4>4</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40</vt:i4>
      </vt:variant>
    </vt:vector>
  </HeadingPairs>
  <TitlesOfParts>
    <vt:vector size="47" baseType="lpstr">
      <vt:lpstr>Arial</vt:lpstr>
      <vt:lpstr>Calibri</vt:lpstr>
      <vt:lpstr>Comic Sans MS</vt:lpstr>
      <vt:lpstr>Wingdings</vt:lpstr>
      <vt:lpstr>Office Theme</vt:lpstr>
      <vt:lpstr>Φωτογραφία του Microsoft Photo Editor 3.0</vt:lpstr>
      <vt:lpstr>Παρουσίαση του Microsoft PowerPoint</vt:lpstr>
      <vt:lpstr>ΚΕΠΕΑ Ελασσόνας Κισσάβου - Μαυροβουνίου  ΠΑΡΟΥΣΙΑΣΗ ΤΟΥ ΠΡΟΓΡΑΜΜΑΤΟΣ Π.Ε. «Μονοπάτια της πέτρας και του δάσους στον Κίσσαβο»  Γκαμπέτα Καλλιόπη, Μέλος Π.Ο. ΚΕΠΕΑ</vt:lpstr>
      <vt:lpstr>Διαφάνεια 2</vt:lpstr>
      <vt:lpstr>Διαφάνεια 3</vt:lpstr>
      <vt:lpstr>Διαφάνεια 4</vt:lpstr>
      <vt:lpstr>Διαφάνεια 5</vt:lpstr>
      <vt:lpstr>Ανήκει γεωγραφικά και διοικητικά στον Νομό Λάρισας  Απέχει 28 χιλιόμετρα από την πόλη της Λάρισας και 12 από την παραλία του Αγιοκάμπου   Μορφολογία :  36,43% ημιορεινή ,  33,73% πεδινή , καλλιεργήσιμη : 50.931 στ., βοσκήσιμη: 59.540 στ. </vt:lpstr>
      <vt:lpstr>Η Όσσα είναι βουνό της Θεσσαλίας, γνωστό επίσης με το όνομα Κίσσαβος  Μέγιστο υψόμετρο στα 1.978 μέτρα (Προφήτης Ηλίας)  Άλλες κορυφές της Όσσας είναι οι Oξιές (1.613 μ.), οι Tρεις Στάλοι (1.513 μ.), ο Παλιολιάς (1.537 μ.), τα Ψηλά Δένδρα (1.231 μ.), η Βασιλίτσα (1.005 μ.), η Φωτεινή ή αλλιώς Τεπέ Τσαρδάκι (1.026 μ.) και το Καραμπίκι (1.057 μ.).</vt:lpstr>
      <vt:lpstr>Η Όσσα (Κίσσαβος)  Μία έκταση 16.900 εκταρίων είναι χαρακτηρισμένη «Αισθητικό Δάσος της ΄Οσσας» και προστατεύεται από το Πανευρωπαϊκό Δίκτυο ΦΥΣΗ 2000 (NATURA 2000).  Οι πλαγιές της χαρακτηρίζονται από έντονες χαραδρώσεις και ρέματα, καταρράκτες και εντυπωσιακά φαράγγια και καταλήγουν στις χρυσαφένιες δαντελωτές ακτές του Αιγαίου</vt:lpstr>
      <vt:lpstr>«Ο Όλυμπος κι ο Κίσσαβος, τα δυο βουνά μαλώνουν»  (Δημοτικό τραγούδι) </vt:lpstr>
      <vt:lpstr>Ο Όλυμπος κι ο Κίσσαβος, τα δυο βουνά μαλώνουν, το ποιο να ρίξει την βροχή, το ποιο να ρίξει χιόνι. Ο Κίσσαβος ρίχνει βροχή κι ο Όλυμπος το χιόνι. Γυρίζει τότ' ο Όλυμπος και λέει του Κισσάβου. "Μη με μαλώνεις, Κίσαβε, βρε τουρκοπατημένε,  που σε πατάει η Κονιαριά κι οι Λαρσινοί αγάδες.  Εγώ είμ' ο γέρος Όλυμπος στον κόσμο ξακουσμένος, έχω σαράντα δυο κορφές κι εξήντα δυο βρυσούλες, κάθε κορφή και φλάμπουρο κάθε κλαδί και κλέφτης. Κι όταν το παίρν' η άνοιξη κι ανοίγουν τα κλαδάκια, γεμίζουν τα βουνά κλεφτιά και τα λαγκάδια σκλάβους. Έχω και το χρυσόν αϊτό, το χρυσοπλουμισμένο,  πάνω στην πέτρα κάθεται και με τον ήλιο λέγει: -"Ήλιε μ', δεν κρους τ' από ταχύ, μόν' κρους το μεσημέρι, να ζεσταθούν τα νύχια μου, τα νυχοπόδαρά μου;".</vt:lpstr>
      <vt:lpstr>Ο Κίσσαβος αποτελεί έναν τεράστιο βοτανικό κήπο, για την αφθονία και ποικιλία της βλάστησής του.   Αείφυλλα-πλατύφυλλα, όπως αριές, κουτσουπιές, κουμαριές, ρείκια αλλά και άφθονα ποώδη (θυμάρι, ρίγανη) φύονται χαμηλά στο βουνό ενώ ψηλότερα επικρατούν οι βελανιδιές, οι καστανιές, οι κρανιές, τα σφενδάμια, οι φράξοι, οι φλαμουριές καθώς και η μαύρη πεύκη, με την οποία αναδασώθηκε ένα μικρό τμήμα αυτής της ζώνης</vt:lpstr>
      <vt:lpstr>Η κοιλάδα των Τεμπών είναι περιοχή ειδικής προστασίας και έχει χαρακτηριστεί τόπος ιδιαίτερου φυσικού κάλλους (Φ.Ε.Κ. 648 Β/68).  Το Δέλτα του Πηνειού αποτελεί καταφύγιο ή εκτροφείο θηραμάτων Απαγορεύεται η αλιεία σ’ αυτό κατά την περίοδο αναπαραγωγής.  Ο Πηνειός με μήκος 205 χλμ. είναι ένα από τα μεγαλύτερα ελληνικά ποτάμια, κατέχοντας την 3η θέση μετά τον Αλιάκμονα (297χλμ.) και τον Αχελώο (220χλμ.).</vt:lpstr>
      <vt:lpstr>«Μονοπάτια… της Πέτρας»</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Έργο Άνθρωπος &amp; Περιβάλλον  (Αχιλλέας Αρχοντής)</vt:lpstr>
      <vt:lpstr> Η τέχνη των πετράδων ήταν μια λέξη: αργά. Όσο πιο αργά δούλευαν, τόσο πιο καλοί μαστόροι ήταν. Τραγουδούσαν και σφύριζαν στο πελέκημα για να ξεχνιούνται και να μη βιάζονται. Γλεντούσαν την αργάδα τους. Θυμάμαι τον πατέρα μ’ πούλεγε:    ‘‘μια ζουρλοτσουκανιά,  μια μέρα δουλειά,  μια άσχημη καλεμιά  ήθελε παραπάνω ώρες δουλειά’’ </vt:lpstr>
      <vt:lpstr>«Μονοπάτια… του Δάσους»</vt:lpstr>
      <vt:lpstr>Περπάτημα στα δασικά οικοσυστήματα του Κισσάβου</vt:lpstr>
      <vt:lpstr>Αναγνώριση της χλωρίδας της περιοχής</vt:lpstr>
      <vt:lpstr>Πικ νικ στο δάσος δίπλα στο ποτάμι</vt:lpstr>
      <vt:lpstr>Διαφάνεια 35</vt:lpstr>
      <vt:lpstr>Διαφάνεια 36</vt:lpstr>
      <vt:lpstr>βιοποικιλότητα: ιδανικές συνθήκες</vt:lpstr>
      <vt:lpstr>Διαφάνεια 38</vt:lpstr>
      <vt:lpstr>Προστατεύω το δάσος</vt:lpstr>
      <vt:lpstr>Διαφάνεια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ΚΠΕ Κισσάβου Ελασσόνας Μονοπάτια της πέτρας και του δάσους</dc:title>
  <dc:creator>Kostas Spanos</dc:creator>
  <cp:lastModifiedBy>DELL</cp:lastModifiedBy>
  <cp:revision>41</cp:revision>
  <dcterms:created xsi:type="dcterms:W3CDTF">2012-03-12T07:29:38Z</dcterms:created>
  <dcterms:modified xsi:type="dcterms:W3CDTF">2025-10-21T09:29:57Z</dcterms:modified>
</cp:coreProperties>
</file>